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85"/>
  </p:notesMasterIdLst>
  <p:sldIdLst>
    <p:sldId id="256"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2" r:id="rId82"/>
    <p:sldId id="393" r:id="rId83"/>
    <p:sldId id="394" r:id="rId84"/>
  </p:sldIdLst>
  <p:sldSz cx="9144000" cy="6858000" type="screen4x3"/>
  <p:notesSz cx="6858000" cy="9144000"/>
  <p:embeddedFontLst>
    <p:embeddedFont>
      <p:font typeface="Calibri" panose="020F0502020204030204" pitchFamily="3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5" roundtripDataSignature="AMtx7mjinAVU6tSZ6FIpq0qKZ8/VxlIj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1ED18-9C1D-4D00-94D6-525C12935BAA}">
  <a:tblStyle styleId="{C7D1ED18-9C1D-4D00-94D6-525C12935BA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B7313F-EFAE-4E8B-8674-C2E3CAE458C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56" d="100"/>
          <a:sy n="56" d="100"/>
        </p:scale>
        <p:origin x="53"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4.fntdata"/><Relationship Id="rId175"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176"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3.fntdata"/><Relationship Id="rId17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177"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fntdata"/><Relationship Id="rId178"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c5a5cb7a0_0_1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g13c5a5cb7a0_0_14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3c5a5cb7a0_0_15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5" name="Google Shape;1085;g13c5a5cb7a0_0_15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3c5a5cb7a0_0_10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5" name="Google Shape;1095;g13c5a5cb7a0_0_1010: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c5a5cb7a0_0_10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g13c5a5cb7a0_0_10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c5a5cb7a0_0_10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9" name="Google Shape;1129;g13c5a5cb7a0_0_1042: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3c5a5cb7a0_0_10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g13c5a5cb7a0_0_10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3c5a5cb7a0_0_10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g13c5a5cb7a0_0_1072: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3c5a5cb7a0_0_10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g13c5a5cb7a0_0_10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3c5a5cb7a0_0_10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g13c5a5cb7a0_0_1098: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3c5a5cb7a0_0_1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g13c5a5cb7a0_0_1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c5a5cb7a0_0_9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g13c5a5cb7a0_0_969: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13c5a5cb7a0_0_1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2" name="Google Shape;1222;g13c5a5cb7a0_0_1129: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3c5a5cb7a0_0_1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1" name="Google Shape;1241;g13c5a5cb7a0_0_1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3c5a5cb7a0_0_1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g13c5a5cb7a0_0_1155: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3c5a5cb7a0_0_1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g13c5a5cb7a0_0_1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3c5a5cb7a0_0_1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0" name="Google Shape;1290;g13c5a5cb7a0_0_119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3c5a5cb7a0_0_14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g13c5a5cb7a0_0_1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13c5a5cb7a0_0_15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4" name="Google Shape;1304;g13c5a5cb7a0_0_15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3c5a5cb7a0_0_14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3" name="Google Shape;1313;g13c5a5cb7a0_0_1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3c5a5cb7a0_0_1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g13c5a5cb7a0_0_1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13c5a5cb7a0_0_1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7" name="Google Shape;1327;g13c5a5cb7a0_0_1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3c5a5cb7a0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g13c5a5cb7a0_0_9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3c5a5cb7a0_0_1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3" name="Google Shape;1333;g13c5a5cb7a0_0_1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3c5a5cb7a0_0_1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9" name="Google Shape;1339;g13c5a5cb7a0_0_1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3c5a5cb7a0_0_1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13c5a5cb7a0_0_1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13c5a5cb7a0_0_12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1" name="Google Shape;1351;g13c5a5cb7a0_0_122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3c5a5cb7a0_0_14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g13c5a5cb7a0_0_14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3c5a5cb7a0_0_12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g13c5a5cb7a0_0_1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3c5a5cb7a0_0_12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g13c5a5cb7a0_0_1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3c5a5cb7a0_0_12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g13c5a5cb7a0_0_1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13c5a5cb7a0_0_12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4" name="Google Shape;1384;g13c5a5cb7a0_0_1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13c5a5cb7a0_0_1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0" name="Google Shape;1390;g13c5a5cb7a0_0_1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3c5a5cb7a0_0_9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g13c5a5cb7a0_0_9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13c5a5cb7a0_0_1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6" name="Google Shape;1396;g13c5a5cb7a0_0_125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3c5a5cb7a0_0_1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g13c5a5cb7a0_0_1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13c5a5cb7a0_0_1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1" name="Google Shape;1411;g13c5a5cb7a0_0_1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3c5a5cb7a0_0_1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g13c5a5cb7a0_0_1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3c5a5cb7a0_0_12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3" name="Google Shape;1423;g13c5a5cb7a0_0_1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13c5a5cb7a0_0_1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9" name="Google Shape;1429;g13c5a5cb7a0_0_1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13c5a5cb7a0_0_1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5" name="Google Shape;1435;g13c5a5cb7a0_0_1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3c5a5cb7a0_0_12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g13c5a5cb7a0_0_128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3c5a5cb7a0_0_14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7" name="Google Shape;1447;g13c5a5cb7a0_0_14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3c5a5cb7a0_0_1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g13c5a5cb7a0_0_1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3c5a5cb7a0_0_9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13c5a5cb7a0_0_9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13c5a5cb7a0_0_1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1" name="Google Shape;1461;g13c5a5cb7a0_0_1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3c5a5cb7a0_0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7" name="Google Shape;1467;g13c5a5cb7a0_0_1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c5a5cb7a0_0_13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3" name="Google Shape;1473;g13c5a5cb7a0_0_13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3c5a5cb7a0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9" name="Google Shape;1479;g13c5a5cb7a0_0_1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3c5a5cb7a0_0_1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5" name="Google Shape;1485;g13c5a5cb7a0_0_131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13c5a5cb7a0_0_1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1" name="Google Shape;1491;g13c5a5cb7a0_0_15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3c5a5cb7a0_0_13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8" name="Google Shape;1498;g13c5a5cb7a0_0_1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3c5a5cb7a0_0_1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g13c5a5cb7a0_0_1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3c5a5cb7a0_0_13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0" name="Google Shape;1510;g13c5a5cb7a0_0_1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3c5a5cb7a0_0_13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6" name="Google Shape;1516;g13c5a5cb7a0_0_1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3c5a5cb7a0_0_9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g13c5a5cb7a0_0_9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3c5a5cb7a0_0_1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2" name="Google Shape;1522;g13c5a5cb7a0_0_1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13c5a5cb7a0_0_13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8" name="Google Shape;1528;g13c5a5cb7a0_0_134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3c5a5cb7a0_0_15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4" name="Google Shape;1534;g13c5a5cb7a0_0_1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3c5a5cb7a0_0_13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2" name="Google Shape;1542;g13c5a5cb7a0_0_1348: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3c5a5cb7a0_0_13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8" name="Google Shape;1548;g13c5a5cb7a0_0_135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13c5a5cb7a0_0_13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4" name="Google Shape;1554;g13c5a5cb7a0_0_1358: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3c5a5cb7a0_0_1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0" name="Google Shape;1560;g13c5a5cb7a0_0_1363: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3c5a5cb7a0_0_15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6" name="Google Shape;1566;g13c5a5cb7a0_0_1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13c5a5cb7a0_0_13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7" name="Google Shape;1577;g13c5a5cb7a0_0_1368: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13c5a5cb7a0_0_1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3" name="Google Shape;1583;g13c5a5cb7a0_0_1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3c5a5cb7a0_0_9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7" name="Google Shape;1057;g13c5a5cb7a0_0_9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3c5a5cb7a0_0_1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3c5a5cb7a0_0_15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0" name="Google Shape;1590;g13c5a5cb7a0_0_15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13c5a5cb7a0_0_18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13c5a5cb7a0_0_18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8" name="Google Shape;1598;g13c5a5cb7a0_0_18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3c5a5cb7a0_0_18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g13c5a5cb7a0_0_18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3c5a5cb7a0_0_18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7" name="Google Shape;1627;g13c5a5cb7a0_0_18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3c5a5cb7a0_0_1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1" name="Google Shape;1651;g13c5a5cb7a0_0_19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13c5a5cb7a0_0_19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3" name="Google Shape;1683;g13c5a5cb7a0_0_19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13c5a5cb7a0_0_19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9" name="Google Shape;1689;g13c5a5cb7a0_0_19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3c5a5cb7a0_0_22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6" name="Google Shape;1706;g13c5a5cb7a0_0_2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3c5a5cb7a0_0_2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3" name="Google Shape;1713;g13c5a5cb7a0_0_23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3c5a5cb7a0_0_23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9" name="Google Shape;1719;g13c5a5cb7a0_0_2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3c5a5cb7a0_0_10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g13c5a5cb7a0_0_10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13c5a5cb7a0_0_2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5" name="Google Shape;1725;g13c5a5cb7a0_0_2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13c5a5cb7a0_0_18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13c5a5cb7a0_0_1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2" name="Google Shape;1732;g13c5a5cb7a0_0_18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3c5a5cb7a0_0_24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9" name="Google Shape;1739;g13c5a5cb7a0_0_24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c5a5cb7a0_0_10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g13c5a5cb7a0_0_1005:notes"/>
          <p:cNvSpPr>
            <a:spLocks noGrp="1" noRot="1" noChangeAspect="1"/>
          </p:cNvSpPr>
          <p:nvPr>
            <p:ph type="sldImg" idx="2"/>
          </p:nvPr>
        </p:nvSpPr>
        <p:spPr>
          <a:xfrm>
            <a:off x="171476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130"/>
          <p:cNvPicPr preferRelativeResize="0"/>
          <p:nvPr/>
        </p:nvPicPr>
        <p:blipFill rotWithShape="1">
          <a:blip r:embed="rId2">
            <a:alphaModFix/>
          </a:blip>
          <a:srcRect/>
          <a:stretch/>
        </p:blipFill>
        <p:spPr>
          <a:xfrm>
            <a:off x="6804248" y="68768"/>
            <a:ext cx="2245527" cy="112050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14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1"/>
        <p:cNvGrpSpPr/>
        <p:nvPr/>
      </p:nvGrpSpPr>
      <p:grpSpPr>
        <a:xfrm>
          <a:off x="0" y="0"/>
          <a:ext cx="0" cy="0"/>
          <a:chOff x="0" y="0"/>
          <a:chExt cx="0" cy="0"/>
        </a:xfrm>
      </p:grpSpPr>
      <p:sp>
        <p:nvSpPr>
          <p:cNvPr id="122" name="Google Shape;122;g13c5a5cb7a0_0_1379"/>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g13c5a5cb7a0_0_1379"/>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24" name="Google Shape;124;g13c5a5cb7a0_0_1379"/>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g13c5a5cb7a0_0_1379"/>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g13c5a5cb7a0_0_1379"/>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27" name="Google Shape;127;g13c5a5cb7a0_0_1379"/>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8"/>
        <p:cNvGrpSpPr/>
        <p:nvPr/>
      </p:nvGrpSpPr>
      <p:grpSpPr>
        <a:xfrm>
          <a:off x="0" y="0"/>
          <a:ext cx="0" cy="0"/>
          <a:chOff x="0" y="0"/>
          <a:chExt cx="0" cy="0"/>
        </a:xfrm>
      </p:grpSpPr>
      <p:sp>
        <p:nvSpPr>
          <p:cNvPr id="129" name="Google Shape;129;g13c5a5cb7a0_0_1386"/>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g13c5a5cb7a0_0_1386"/>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g13c5a5cb7a0_0_1386"/>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g13c5a5cb7a0_0_1386"/>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Google Shape;133;g13c5a5cb7a0_0_1386"/>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34" name="Google Shape;134;g13c5a5cb7a0_0_1386"/>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5"/>
        <p:cNvGrpSpPr/>
        <p:nvPr/>
      </p:nvGrpSpPr>
      <p:grpSpPr>
        <a:xfrm>
          <a:off x="0" y="0"/>
          <a:ext cx="0" cy="0"/>
          <a:chOff x="0" y="0"/>
          <a:chExt cx="0" cy="0"/>
        </a:xfrm>
      </p:grpSpPr>
      <p:sp>
        <p:nvSpPr>
          <p:cNvPr id="136" name="Google Shape;136;g13c5a5cb7a0_0_1393"/>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g13c5a5cb7a0_0_1393"/>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8" name="Google Shape;138;g13c5a5cb7a0_0_1393"/>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g13c5a5cb7a0_0_1393"/>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40" name="Google Shape;140;g13c5a5cb7a0_0_1393"/>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1" name="Google Shape;141;g13c5a5cb7a0_0_1393"/>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g13c5a5cb7a0_0_1393"/>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g13c5a5cb7a0_0_1393"/>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g13c5a5cb7a0_0_1393"/>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sp>
        <p:nvSpPr>
          <p:cNvPr id="146" name="Google Shape;146;g13c5a5cb7a0_0_1403"/>
          <p:cNvSpPr txBox="1">
            <a:spLocks noGrp="1"/>
          </p:cNvSpPr>
          <p:nvPr>
            <p:ph type="title"/>
          </p:nvPr>
        </p:nvSpPr>
        <p:spPr>
          <a:xfrm>
            <a:off x="623888" y="1709738"/>
            <a:ext cx="78867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13c5a5cb7a0_0_1403"/>
          <p:cNvSpPr txBox="1">
            <a:spLocks noGrp="1"/>
          </p:cNvSpPr>
          <p:nvPr>
            <p:ph type="body" idx="1"/>
          </p:nvPr>
        </p:nvSpPr>
        <p:spPr>
          <a:xfrm>
            <a:off x="623888" y="4589463"/>
            <a:ext cx="78867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8" name="Google Shape;148;g13c5a5cb7a0_0_1403"/>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g13c5a5cb7a0_0_1403"/>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g13c5a5cb7a0_0_1403"/>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51" name="Google Shape;151;g13c5a5cb7a0_0_1403"/>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2"/>
        <p:cNvGrpSpPr/>
        <p:nvPr/>
      </p:nvGrpSpPr>
      <p:grpSpPr>
        <a:xfrm>
          <a:off x="0" y="0"/>
          <a:ext cx="0" cy="0"/>
          <a:chOff x="0" y="0"/>
          <a:chExt cx="0" cy="0"/>
        </a:xfrm>
      </p:grpSpPr>
      <p:sp>
        <p:nvSpPr>
          <p:cNvPr id="153" name="Google Shape;153;g13c5a5cb7a0_0_141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g13c5a5cb7a0_0_1410"/>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5" name="Google Shape;155;g13c5a5cb7a0_0_1410"/>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g13c5a5cb7a0_0_1410"/>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g13c5a5cb7a0_0_1410"/>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g13c5a5cb7a0_0_1410"/>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59" name="Google Shape;159;g13c5a5cb7a0_0_1410"/>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g13c5a5cb7a0_0_1418"/>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g13c5a5cb7a0_0_1418"/>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g13c5a5cb7a0_0_1418"/>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4" name="Google Shape;164;g13c5a5cb7a0_0_1418"/>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65" name="Google Shape;165;g13c5a5cb7a0_0_1418"/>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
        <p:cNvGrpSpPr/>
        <p:nvPr/>
      </p:nvGrpSpPr>
      <p:grpSpPr>
        <a:xfrm>
          <a:off x="0" y="0"/>
          <a:ext cx="0" cy="0"/>
          <a:chOff x="0" y="0"/>
          <a:chExt cx="0" cy="0"/>
        </a:xfrm>
      </p:grpSpPr>
      <p:sp>
        <p:nvSpPr>
          <p:cNvPr id="167" name="Google Shape;167;g13c5a5cb7a0_0_1424"/>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g13c5a5cb7a0_0_1424"/>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9" name="Google Shape;169;g13c5a5cb7a0_0_1424"/>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70" name="Google Shape;170;g13c5a5cb7a0_0_1424"/>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1"/>
        <p:cNvGrpSpPr/>
        <p:nvPr/>
      </p:nvGrpSpPr>
      <p:grpSpPr>
        <a:xfrm>
          <a:off x="0" y="0"/>
          <a:ext cx="0" cy="0"/>
          <a:chOff x="0" y="0"/>
          <a:chExt cx="0" cy="0"/>
        </a:xfrm>
      </p:grpSpPr>
      <p:sp>
        <p:nvSpPr>
          <p:cNvPr id="172" name="Google Shape;172;g13c5a5cb7a0_0_1429"/>
          <p:cNvSpPr txBox="1">
            <a:spLocks noGrp="1"/>
          </p:cNvSpPr>
          <p:nvPr>
            <p:ph type="title"/>
          </p:nvPr>
        </p:nvSpPr>
        <p:spPr>
          <a:xfrm>
            <a:off x="629841" y="457200"/>
            <a:ext cx="29490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13c5a5cb7a0_0_1429"/>
          <p:cNvSpPr txBox="1">
            <a:spLocks noGrp="1"/>
          </p:cNvSpPr>
          <p:nvPr>
            <p:ph type="body" idx="1"/>
          </p:nvPr>
        </p:nvSpPr>
        <p:spPr>
          <a:xfrm>
            <a:off x="3887391" y="987425"/>
            <a:ext cx="46293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74" name="Google Shape;174;g13c5a5cb7a0_0_1429"/>
          <p:cNvSpPr txBox="1">
            <a:spLocks noGrp="1"/>
          </p:cNvSpPr>
          <p:nvPr>
            <p:ph type="body" idx="2"/>
          </p:nvPr>
        </p:nvSpPr>
        <p:spPr>
          <a:xfrm>
            <a:off x="629841" y="2057400"/>
            <a:ext cx="29490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75" name="Google Shape;175;g13c5a5cb7a0_0_1429"/>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g13c5a5cb7a0_0_1429"/>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7" name="Google Shape;177;g13c5a5cb7a0_0_1429"/>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78" name="Google Shape;178;g13c5a5cb7a0_0_1429"/>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
        <p:cNvGrpSpPr/>
        <p:nvPr/>
      </p:nvGrpSpPr>
      <p:grpSpPr>
        <a:xfrm>
          <a:off x="0" y="0"/>
          <a:ext cx="0" cy="0"/>
          <a:chOff x="0" y="0"/>
          <a:chExt cx="0" cy="0"/>
        </a:xfrm>
      </p:grpSpPr>
      <p:sp>
        <p:nvSpPr>
          <p:cNvPr id="180" name="Google Shape;180;g13c5a5cb7a0_0_1437"/>
          <p:cNvSpPr txBox="1">
            <a:spLocks noGrp="1"/>
          </p:cNvSpPr>
          <p:nvPr>
            <p:ph type="title"/>
          </p:nvPr>
        </p:nvSpPr>
        <p:spPr>
          <a:xfrm>
            <a:off x="629841" y="457200"/>
            <a:ext cx="29490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g13c5a5cb7a0_0_1437"/>
          <p:cNvSpPr>
            <a:spLocks noGrp="1"/>
          </p:cNvSpPr>
          <p:nvPr>
            <p:ph type="pic" idx="2"/>
          </p:nvPr>
        </p:nvSpPr>
        <p:spPr>
          <a:xfrm>
            <a:off x="3887391" y="987425"/>
            <a:ext cx="4629300" cy="4873500"/>
          </a:xfrm>
          <a:prstGeom prst="rect">
            <a:avLst/>
          </a:prstGeom>
          <a:noFill/>
          <a:ln>
            <a:noFill/>
          </a:ln>
        </p:spPr>
      </p:sp>
      <p:sp>
        <p:nvSpPr>
          <p:cNvPr id="182" name="Google Shape;182;g13c5a5cb7a0_0_1437"/>
          <p:cNvSpPr txBox="1">
            <a:spLocks noGrp="1"/>
          </p:cNvSpPr>
          <p:nvPr>
            <p:ph type="body" idx="1"/>
          </p:nvPr>
        </p:nvSpPr>
        <p:spPr>
          <a:xfrm>
            <a:off x="629841" y="2057400"/>
            <a:ext cx="29490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83" name="Google Shape;183;g13c5a5cb7a0_0_1437"/>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g13c5a5cb7a0_0_1437"/>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5" name="Google Shape;185;g13c5a5cb7a0_0_1437"/>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86" name="Google Shape;186;g13c5a5cb7a0_0_1437"/>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8" name="Google Shape;28;p131"/>
          <p:cNvPicPr preferRelativeResize="0"/>
          <p:nvPr/>
        </p:nvPicPr>
        <p:blipFill rotWithShape="1">
          <a:blip r:embed="rId2">
            <a:alphaModFix/>
          </a:blip>
          <a:srcRect/>
          <a:stretch/>
        </p:blipFill>
        <p:spPr>
          <a:xfrm>
            <a:off x="7164288" y="44451"/>
            <a:ext cx="1877847" cy="93703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7"/>
        <p:cNvGrpSpPr/>
        <p:nvPr/>
      </p:nvGrpSpPr>
      <p:grpSpPr>
        <a:xfrm>
          <a:off x="0" y="0"/>
          <a:ext cx="0" cy="0"/>
          <a:chOff x="0" y="0"/>
          <a:chExt cx="0" cy="0"/>
        </a:xfrm>
      </p:grpSpPr>
      <p:sp>
        <p:nvSpPr>
          <p:cNvPr id="188" name="Google Shape;188;g13c5a5cb7a0_0_144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g13c5a5cb7a0_0_1445"/>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0" name="Google Shape;190;g13c5a5cb7a0_0_1445"/>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1" name="Google Shape;191;g13c5a5cb7a0_0_1445"/>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2" name="Google Shape;192;g13c5a5cb7a0_0_1445"/>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193" name="Google Shape;193;g13c5a5cb7a0_0_1445"/>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g13c5a5cb7a0_0_1452"/>
          <p:cNvSpPr txBox="1">
            <a:spLocks noGrp="1"/>
          </p:cNvSpPr>
          <p:nvPr>
            <p:ph type="title"/>
          </p:nvPr>
        </p:nvSpPr>
        <p:spPr>
          <a:xfrm rot="5400000">
            <a:off x="4623600" y="2285275"/>
            <a:ext cx="5811900" cy="1971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g13c5a5cb7a0_0_1452"/>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7" name="Google Shape;197;g13c5a5cb7a0_0_1452"/>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8" name="Google Shape;198;g13c5a5cb7a0_0_1452"/>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g13c5a5cb7a0_0_1452"/>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0" name="Google Shape;200;g13c5a5cb7a0_0_1452"/>
          <p:cNvPicPr preferRelativeResize="0"/>
          <p:nvPr/>
        </p:nvPicPr>
        <p:blipFill rotWithShape="1">
          <a:blip r:embed="rId2">
            <a:alphaModFix/>
          </a:blip>
          <a:srcRect/>
          <a:stretch/>
        </p:blipFill>
        <p:spPr>
          <a:xfrm>
            <a:off x="7813221" y="23813"/>
            <a:ext cx="1287855" cy="6489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1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 name="Google Shape;34;p132"/>
          <p:cNvPicPr preferRelativeResize="0"/>
          <p:nvPr/>
        </p:nvPicPr>
        <p:blipFill rotWithShape="1">
          <a:blip r:embed="rId2">
            <a:alphaModFix/>
          </a:blip>
          <a:srcRect/>
          <a:stretch/>
        </p:blipFill>
        <p:spPr>
          <a:xfrm>
            <a:off x="6873437" y="44624"/>
            <a:ext cx="2235067" cy="111528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3" name="Google Shape;63;p136"/>
          <p:cNvPicPr preferRelativeResize="0"/>
          <p:nvPr/>
        </p:nvPicPr>
        <p:blipFill rotWithShape="1">
          <a:blip r:embed="rId2">
            <a:alphaModFix/>
          </a:blip>
          <a:srcRect/>
          <a:stretch/>
        </p:blipFill>
        <p:spPr>
          <a:xfrm>
            <a:off x="6948264" y="61666"/>
            <a:ext cx="1949855" cy="9729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3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3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67" name="Google Shape;67;p1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0" name="Google Shape;70;p137"/>
          <p:cNvPicPr preferRelativeResize="0"/>
          <p:nvPr/>
        </p:nvPicPr>
        <p:blipFill rotWithShape="1">
          <a:blip r:embed="rId2">
            <a:alphaModFix/>
          </a:blip>
          <a:srcRect/>
          <a:stretch/>
        </p:blipFill>
        <p:spPr>
          <a:xfrm>
            <a:off x="6890493" y="136525"/>
            <a:ext cx="2133600" cy="10646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3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4" name="Google Shape;74;p13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5" name="Google Shape;75;p1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8" name="Google Shape;78;p138"/>
          <p:cNvPicPr preferRelativeResize="0"/>
          <p:nvPr/>
        </p:nvPicPr>
        <p:blipFill rotWithShape="1">
          <a:blip r:embed="rId2">
            <a:alphaModFix/>
          </a:blip>
          <a:srcRect/>
          <a:stretch/>
        </p:blipFill>
        <p:spPr>
          <a:xfrm>
            <a:off x="7181825" y="26593"/>
            <a:ext cx="1962175" cy="97911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1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92" name="Google Shape;92;p1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3" name="Google Shape;93;p1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14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41"/>
          <p:cNvSpPr>
            <a:spLocks noGrp="1"/>
          </p:cNvSpPr>
          <p:nvPr>
            <p:ph type="pic" idx="2"/>
          </p:nvPr>
        </p:nvSpPr>
        <p:spPr>
          <a:xfrm>
            <a:off x="1792288" y="612775"/>
            <a:ext cx="5486400" cy="4114800"/>
          </a:xfrm>
          <a:prstGeom prst="rect">
            <a:avLst/>
          </a:prstGeom>
          <a:noFill/>
          <a:ln>
            <a:noFill/>
          </a:ln>
        </p:spPr>
      </p:sp>
      <p:sp>
        <p:nvSpPr>
          <p:cNvPr id="99" name="Google Shape;99;p14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0" name="Google Shape;100;p1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1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4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g13c5a5cb7a0_0_1373"/>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7" name="Google Shape;117;g13c5a5cb7a0_0_1373"/>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g13c5a5cb7a0_0_1373"/>
          <p:cNvSpPr txBox="1">
            <a:spLocks noGrp="1"/>
          </p:cNvSpPr>
          <p:nvPr>
            <p:ph type="dt" idx="10"/>
          </p:nvPr>
        </p:nvSpPr>
        <p:spPr>
          <a:xfrm>
            <a:off x="628650" y="6356350"/>
            <a:ext cx="2057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g13c5a5cb7a0_0_1373"/>
          <p:cNvSpPr txBox="1">
            <a:spLocks noGrp="1"/>
          </p:cNvSpPr>
          <p:nvPr>
            <p:ph type="ftr" idx="11"/>
          </p:nvPr>
        </p:nvSpPr>
        <p:spPr>
          <a:xfrm>
            <a:off x="3028950" y="6356350"/>
            <a:ext cx="30861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g13c5a5cb7a0_0_1373"/>
          <p:cNvSpPr txBox="1">
            <a:spLocks noGrp="1"/>
          </p:cNvSpPr>
          <p:nvPr>
            <p:ph type="sldNum" idx="12"/>
          </p:nvPr>
        </p:nvSpPr>
        <p:spPr>
          <a:xfrm>
            <a:off x="6457950" y="6356350"/>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topics/computer-science/systematic-mapping-study"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www.sciencedirect.com/topics/computer-science/systematic-mappi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ciencedirect.com/topics/computer-science/knowledge-engineering"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www.sciencedirect.com/topics/computer-science/classification"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hyperlink" Target="https://www.sciencedirect.com/topics/computer-science/mitigation-ac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
          <p:cNvSpPr txBox="1">
            <a:spLocks noGrp="1"/>
          </p:cNvSpPr>
          <p:nvPr>
            <p:ph type="ctrTitle"/>
          </p:nvPr>
        </p:nvSpPr>
        <p:spPr>
          <a:xfrm>
            <a:off x="685800" y="844294"/>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BOOT CAMP- FIRST YEAR</a:t>
            </a:r>
            <a:endParaRPr/>
          </a:p>
        </p:txBody>
      </p:sp>
      <p:sp>
        <p:nvSpPr>
          <p:cNvPr id="206" name="Google Shape;206;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sp>
        <p:nvSpPr>
          <p:cNvPr id="207" name="Google Shape;207;p1"/>
          <p:cNvSpPr/>
          <p:nvPr/>
        </p:nvSpPr>
        <p:spPr>
          <a:xfrm>
            <a:off x="323528" y="5203332"/>
            <a:ext cx="763284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i="1" u="none" strike="noStrike" cap="none">
                <a:solidFill>
                  <a:schemeClr val="dk1"/>
                </a:solidFill>
                <a:latin typeface="Calibri"/>
                <a:ea typeface="Calibri"/>
                <a:cs typeface="Calibri"/>
                <a:sym typeface="Calibri"/>
              </a:rPr>
              <a:t>“Technical Writing”</a:t>
            </a:r>
            <a:endParaRPr/>
          </a:p>
          <a:p>
            <a:pPr marL="0" marR="0" lvl="0" indent="0" algn="ctr" rtl="0">
              <a:spcBef>
                <a:spcPts val="0"/>
              </a:spcBef>
              <a:spcAft>
                <a:spcPts val="0"/>
              </a:spcAft>
              <a:buNone/>
            </a:pPr>
            <a:r>
              <a:rPr lang="en-IN" sz="2800" b="1" i="1" u="none" strike="noStrike" cap="none">
                <a:solidFill>
                  <a:schemeClr val="dk1"/>
                </a:solidFill>
                <a:latin typeface="Calibri"/>
                <a:ea typeface="Calibri"/>
                <a:cs typeface="Calibri"/>
                <a:sym typeface="Calibri"/>
              </a:rPr>
              <a:t>2-Credit Course, Workshop Mode</a:t>
            </a:r>
            <a:endParaRPr/>
          </a:p>
        </p:txBody>
      </p:sp>
      <p:sp>
        <p:nvSpPr>
          <p:cNvPr id="208" name="Google Shape;208;p1"/>
          <p:cNvSpPr txBox="1"/>
          <p:nvPr/>
        </p:nvSpPr>
        <p:spPr>
          <a:xfrm>
            <a:off x="1726805" y="4184376"/>
            <a:ext cx="5221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i="1">
                <a:solidFill>
                  <a:srgbClr val="FF0000"/>
                </a:solidFill>
                <a:latin typeface="Calibri"/>
                <a:ea typeface="Calibri"/>
                <a:cs typeface="Calibri"/>
                <a:sym typeface="Calibri"/>
              </a:rPr>
              <a:t>School of Computer Science &amp; Engineering (SOCSE)</a:t>
            </a:r>
            <a:r>
              <a:rPr lang="en-IN" sz="2800" b="1" i="1" u="none" strike="noStrike" cap="none">
                <a:solidFill>
                  <a:srgbClr val="FF0000"/>
                </a:solidFill>
                <a:latin typeface="Calibri"/>
                <a:ea typeface="Calibri"/>
                <a:cs typeface="Calibri"/>
                <a:sym typeface="Calibri"/>
              </a:rPr>
              <a:t> </a:t>
            </a:r>
            <a:endParaRPr/>
          </a:p>
        </p:txBody>
      </p:sp>
      <p:pic>
        <p:nvPicPr>
          <p:cNvPr id="209" name="Google Shape;209;p1"/>
          <p:cNvPicPr preferRelativeResize="0"/>
          <p:nvPr/>
        </p:nvPicPr>
        <p:blipFill rotWithShape="1">
          <a:blip r:embed="rId3">
            <a:alphaModFix/>
          </a:blip>
          <a:srcRect/>
          <a:stretch/>
        </p:blipFill>
        <p:spPr>
          <a:xfrm>
            <a:off x="2771800" y="2413775"/>
            <a:ext cx="3028950" cy="151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g13c5a5cb7a0_0_145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7200"/>
              <a:buFont typeface="Calibri"/>
              <a:buNone/>
            </a:pPr>
            <a:r>
              <a:rPr lang="en-IN" sz="7200"/>
              <a:t>STORY 4</a:t>
            </a:r>
            <a:endParaRPr/>
          </a:p>
        </p:txBody>
      </p:sp>
      <p:sp>
        <p:nvSpPr>
          <p:cNvPr id="1078" name="Google Shape;1078;g13c5a5cb7a0_0_145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558800" algn="l" rtl="0">
              <a:spcBef>
                <a:spcPts val="0"/>
              </a:spcBef>
              <a:spcAft>
                <a:spcPts val="0"/>
              </a:spcAft>
              <a:buClr>
                <a:schemeClr val="dk1"/>
              </a:buClr>
              <a:buSzPts val="8800"/>
              <a:buChar char="•"/>
            </a:pPr>
            <a:r>
              <a:rPr lang="en-IN" sz="8800"/>
              <a:t>ANUJA CHAUHAN</a:t>
            </a:r>
            <a:endParaRPr/>
          </a:p>
        </p:txBody>
      </p:sp>
      <p:pic>
        <p:nvPicPr>
          <p:cNvPr id="1079" name="Google Shape;1079;g13c5a5cb7a0_0_1459"/>
          <p:cNvPicPr preferRelativeResize="0"/>
          <p:nvPr/>
        </p:nvPicPr>
        <p:blipFill rotWithShape="1">
          <a:blip r:embed="rId3">
            <a:alphaModFix/>
          </a:blip>
          <a:srcRect/>
          <a:stretch/>
        </p:blipFill>
        <p:spPr>
          <a:xfrm>
            <a:off x="6331966" y="1559229"/>
            <a:ext cx="1895144" cy="2736304"/>
          </a:xfrm>
          <a:prstGeom prst="rect">
            <a:avLst/>
          </a:prstGeom>
          <a:noFill/>
          <a:ln>
            <a:noFill/>
          </a:ln>
        </p:spPr>
      </p:pic>
      <p:pic>
        <p:nvPicPr>
          <p:cNvPr id="1080" name="Google Shape;1080;g13c5a5cb7a0_0_1459"/>
          <p:cNvPicPr preferRelativeResize="0"/>
          <p:nvPr/>
        </p:nvPicPr>
        <p:blipFill rotWithShape="1">
          <a:blip r:embed="rId4">
            <a:alphaModFix/>
          </a:blip>
          <a:srcRect/>
          <a:stretch/>
        </p:blipFill>
        <p:spPr>
          <a:xfrm>
            <a:off x="5868144" y="4437112"/>
            <a:ext cx="2705100" cy="1685925"/>
          </a:xfrm>
          <a:prstGeom prst="rect">
            <a:avLst/>
          </a:prstGeom>
          <a:noFill/>
          <a:ln>
            <a:noFill/>
          </a:ln>
        </p:spPr>
      </p:pic>
      <p:sp>
        <p:nvSpPr>
          <p:cNvPr id="1081" name="Google Shape;1081;g13c5a5cb7a0_0_1459"/>
          <p:cNvSpPr txBox="1"/>
          <p:nvPr/>
        </p:nvSpPr>
        <p:spPr>
          <a:xfrm>
            <a:off x="683568" y="5383440"/>
            <a:ext cx="5472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i="1">
                <a:solidFill>
                  <a:schemeClr val="dk1"/>
                </a:solidFill>
                <a:latin typeface="Calibri"/>
                <a:ea typeface="Calibri"/>
                <a:cs typeface="Calibri"/>
                <a:sym typeface="Calibri"/>
              </a:rPr>
              <a:t>I never took criticism seriously!</a:t>
            </a:r>
            <a:endParaRPr/>
          </a:p>
        </p:txBody>
      </p:sp>
      <p:sp>
        <p:nvSpPr>
          <p:cNvPr id="1082" name="Google Shape;1082;g13c5a5cb7a0_0_1459"/>
          <p:cNvSpPr txBox="1"/>
          <p:nvPr/>
        </p:nvSpPr>
        <p:spPr>
          <a:xfrm>
            <a:off x="2771800" y="6175418"/>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5 MIN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13c5a5cb7a0_0_15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Searching for image</a:t>
            </a:r>
            <a:endParaRPr/>
          </a:p>
        </p:txBody>
      </p:sp>
      <p:sp>
        <p:nvSpPr>
          <p:cNvPr id="1088" name="Google Shape;1088;g13c5a5cb7a0_0_1535"/>
          <p:cNvSpPr txBox="1">
            <a:spLocks noGrp="1"/>
          </p:cNvSpPr>
          <p:nvPr>
            <p:ph type="body" idx="1"/>
          </p:nvPr>
        </p:nvSpPr>
        <p:spPr>
          <a:xfrm>
            <a:off x="435990" y="1417638"/>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Type topic/ title in </a:t>
            </a:r>
            <a:r>
              <a:rPr lang="en-IN" u="sng">
                <a:solidFill>
                  <a:schemeClr val="hlink"/>
                </a:solidFill>
                <a:hlinkClick r:id="rId3"/>
              </a:rPr>
              <a:t>www.google.com</a:t>
            </a:r>
            <a:endParaRPr/>
          </a:p>
          <a:p>
            <a:pPr marL="342900" lvl="0" indent="-139700" algn="l" rtl="0">
              <a:spcBef>
                <a:spcPts val="640"/>
              </a:spcBef>
              <a:spcAft>
                <a:spcPts val="0"/>
              </a:spcAft>
              <a:buClr>
                <a:schemeClr val="dk1"/>
              </a:buClr>
              <a:buSzPts val="3200"/>
              <a:buNone/>
            </a:pPr>
            <a:endParaRPr/>
          </a:p>
        </p:txBody>
      </p:sp>
      <p:sp>
        <p:nvSpPr>
          <p:cNvPr id="1089" name="Google Shape;1089;g13c5a5cb7a0_0_15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pic>
        <p:nvPicPr>
          <p:cNvPr id="1090" name="Google Shape;1090;g13c5a5cb7a0_0_1535"/>
          <p:cNvPicPr preferRelativeResize="0"/>
          <p:nvPr/>
        </p:nvPicPr>
        <p:blipFill rotWithShape="1">
          <a:blip r:embed="rId4">
            <a:alphaModFix/>
          </a:blip>
          <a:srcRect/>
          <a:stretch/>
        </p:blipFill>
        <p:spPr>
          <a:xfrm>
            <a:off x="1528672" y="2201517"/>
            <a:ext cx="6086659" cy="4277565"/>
          </a:xfrm>
          <a:prstGeom prst="rect">
            <a:avLst/>
          </a:prstGeom>
          <a:noFill/>
          <a:ln>
            <a:noFill/>
          </a:ln>
        </p:spPr>
      </p:pic>
      <p:sp>
        <p:nvSpPr>
          <p:cNvPr id="1091" name="Google Shape;1091;g13c5a5cb7a0_0_1535"/>
          <p:cNvSpPr/>
          <p:nvPr/>
        </p:nvSpPr>
        <p:spPr>
          <a:xfrm rot="-2707956">
            <a:off x="2434135" y="3745112"/>
            <a:ext cx="1008266" cy="27895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g13c5a5cb7a0_0_1535"/>
          <p:cNvSpPr txBox="1"/>
          <p:nvPr/>
        </p:nvSpPr>
        <p:spPr>
          <a:xfrm>
            <a:off x="512364" y="4772618"/>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5 MIN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13c5a5cb7a0_0_1010"/>
          <p:cNvSpPr txBox="1">
            <a:spLocks noGrp="1"/>
          </p:cNvSpPr>
          <p:nvPr>
            <p:ph type="title"/>
          </p:nvPr>
        </p:nvSpPr>
        <p:spPr>
          <a:xfrm>
            <a:off x="629849" y="365125"/>
            <a:ext cx="69531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100"/>
              <a:t>Step 6: Type “Topic” in Google Search, Look at Images (minimum 3-5), Understand and Create our own Smart art graphic (Figure 1)</a:t>
            </a:r>
            <a:endParaRPr sz="3100"/>
          </a:p>
        </p:txBody>
      </p:sp>
      <p:sp>
        <p:nvSpPr>
          <p:cNvPr id="1098" name="Google Shape;1098;g13c5a5cb7a0_0_1010"/>
          <p:cNvSpPr txBox="1">
            <a:spLocks noGrp="1"/>
          </p:cNvSpPr>
          <p:nvPr>
            <p:ph type="body" idx="1"/>
          </p:nvPr>
        </p:nvSpPr>
        <p:spPr>
          <a:xfrm>
            <a:off x="629841" y="17289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099" name="Google Shape;1099;g13c5a5cb7a0_0_1010"/>
          <p:cNvSpPr txBox="1">
            <a:spLocks noGrp="1"/>
          </p:cNvSpPr>
          <p:nvPr>
            <p:ph type="body" idx="2"/>
          </p:nvPr>
        </p:nvSpPr>
        <p:spPr>
          <a:xfrm>
            <a:off x="629841" y="25527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100" name="Google Shape;1100;g13c5a5cb7a0_0_1010"/>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101" name="Google Shape;1101;g13c5a5cb7a0_0_1010"/>
          <p:cNvGrpSpPr/>
          <p:nvPr/>
        </p:nvGrpSpPr>
        <p:grpSpPr>
          <a:xfrm>
            <a:off x="4798322" y="2507122"/>
            <a:ext cx="3548964" cy="3680424"/>
            <a:chOff x="225562" y="2047"/>
            <a:chExt cx="4731952" cy="3680424"/>
          </a:xfrm>
        </p:grpSpPr>
        <p:sp>
          <p:nvSpPr>
            <p:cNvPr id="1102" name="Google Shape;1102;g13c5a5cb7a0_0_1010"/>
            <p:cNvSpPr/>
            <p:nvPr/>
          </p:nvSpPr>
          <p:spPr>
            <a:xfrm>
              <a:off x="225562" y="2047"/>
              <a:ext cx="2103000" cy="10515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g13c5a5cb7a0_0_1010"/>
            <p:cNvSpPr txBox="1"/>
            <p:nvPr/>
          </p:nvSpPr>
          <p:spPr>
            <a:xfrm>
              <a:off x="256361" y="32846"/>
              <a:ext cx="2041500" cy="990000"/>
            </a:xfrm>
            <a:prstGeom prst="rect">
              <a:avLst/>
            </a:prstGeom>
            <a:noFill/>
            <a:ln>
              <a:noFill/>
            </a:ln>
          </p:spPr>
          <p:txBody>
            <a:bodyPr spcFirstLastPara="1" wrap="square" lIns="114300" tIns="76200" rIns="114300" bIns="76200" anchor="ctr" anchorCtr="0">
              <a:noAutofit/>
            </a:bodyPr>
            <a:lstStyle/>
            <a:p>
              <a:pPr marL="0" marR="0" lvl="0" indent="0" algn="ctr" rtl="0">
                <a:lnSpc>
                  <a:spcPct val="90000"/>
                </a:lnSpc>
                <a:spcBef>
                  <a:spcPts val="0"/>
                </a:spcBef>
                <a:spcAft>
                  <a:spcPts val="0"/>
                </a:spcAft>
                <a:buNone/>
              </a:pPr>
              <a:endParaRPr sz="6000">
                <a:solidFill>
                  <a:schemeClr val="lt1"/>
                </a:solidFill>
                <a:latin typeface="Calibri"/>
                <a:ea typeface="Calibri"/>
                <a:cs typeface="Calibri"/>
                <a:sym typeface="Calibri"/>
              </a:endParaRPr>
            </a:p>
          </p:txBody>
        </p:sp>
        <p:sp>
          <p:nvSpPr>
            <p:cNvPr id="1104" name="Google Shape;1104;g13c5a5cb7a0_0_1010"/>
            <p:cNvSpPr/>
            <p:nvPr/>
          </p:nvSpPr>
          <p:spPr>
            <a:xfrm>
              <a:off x="435876" y="1053616"/>
              <a:ext cx="210300" cy="788700"/>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1105" name="Google Shape;1105;g13c5a5cb7a0_0_1010"/>
            <p:cNvSpPr/>
            <p:nvPr/>
          </p:nvSpPr>
          <p:spPr>
            <a:xfrm>
              <a:off x="646190" y="1316509"/>
              <a:ext cx="1682400" cy="10515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g13c5a5cb7a0_0_1010"/>
            <p:cNvSpPr txBox="1"/>
            <p:nvPr/>
          </p:nvSpPr>
          <p:spPr>
            <a:xfrm>
              <a:off x="676989" y="1347308"/>
              <a:ext cx="1620900" cy="990000"/>
            </a:xfrm>
            <a:prstGeom prst="rect">
              <a:avLst/>
            </a:prstGeom>
            <a:noFill/>
            <a:ln>
              <a:noFill/>
            </a:ln>
          </p:spPr>
          <p:txBody>
            <a:bodyPr spcFirstLastPara="1" wrap="square" lIns="93325" tIns="62225" rIns="93325" bIns="62225" anchor="ctr" anchorCtr="0">
              <a:noAutofit/>
            </a:bodyPr>
            <a:lstStyle/>
            <a:p>
              <a:pPr marL="0" marR="0" lvl="0" indent="0" algn="ctr" rtl="0">
                <a:lnSpc>
                  <a:spcPct val="90000"/>
                </a:lnSpc>
                <a:spcBef>
                  <a:spcPts val="0"/>
                </a:spcBef>
                <a:spcAft>
                  <a:spcPts val="0"/>
                </a:spcAft>
                <a:buNone/>
              </a:pPr>
              <a:endParaRPr sz="4900">
                <a:solidFill>
                  <a:schemeClr val="dk1"/>
                </a:solidFill>
                <a:latin typeface="Calibri"/>
                <a:ea typeface="Calibri"/>
                <a:cs typeface="Calibri"/>
                <a:sym typeface="Calibri"/>
              </a:endParaRPr>
            </a:p>
          </p:txBody>
        </p:sp>
        <p:sp>
          <p:nvSpPr>
            <p:cNvPr id="1107" name="Google Shape;1107;g13c5a5cb7a0_0_1010"/>
            <p:cNvSpPr/>
            <p:nvPr/>
          </p:nvSpPr>
          <p:spPr>
            <a:xfrm>
              <a:off x="435876" y="1053616"/>
              <a:ext cx="210300" cy="2103000"/>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1108" name="Google Shape;1108;g13c5a5cb7a0_0_1010"/>
            <p:cNvSpPr/>
            <p:nvPr/>
          </p:nvSpPr>
          <p:spPr>
            <a:xfrm>
              <a:off x="646190" y="2630971"/>
              <a:ext cx="1682400" cy="10515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g13c5a5cb7a0_0_1010"/>
            <p:cNvSpPr txBox="1"/>
            <p:nvPr/>
          </p:nvSpPr>
          <p:spPr>
            <a:xfrm>
              <a:off x="676989" y="2661770"/>
              <a:ext cx="1620900" cy="990000"/>
            </a:xfrm>
            <a:prstGeom prst="rect">
              <a:avLst/>
            </a:prstGeom>
            <a:noFill/>
            <a:ln>
              <a:noFill/>
            </a:ln>
          </p:spPr>
          <p:txBody>
            <a:bodyPr spcFirstLastPara="1" wrap="square" lIns="93325" tIns="62225" rIns="93325" bIns="62225" anchor="ctr" anchorCtr="0">
              <a:noAutofit/>
            </a:bodyPr>
            <a:lstStyle/>
            <a:p>
              <a:pPr marL="0" marR="0" lvl="0" indent="0" algn="ctr" rtl="0">
                <a:lnSpc>
                  <a:spcPct val="90000"/>
                </a:lnSpc>
                <a:spcBef>
                  <a:spcPts val="0"/>
                </a:spcBef>
                <a:spcAft>
                  <a:spcPts val="0"/>
                </a:spcAft>
                <a:buNone/>
              </a:pPr>
              <a:endParaRPr sz="4900">
                <a:solidFill>
                  <a:schemeClr val="dk1"/>
                </a:solidFill>
                <a:latin typeface="Calibri"/>
                <a:ea typeface="Calibri"/>
                <a:cs typeface="Calibri"/>
                <a:sym typeface="Calibri"/>
              </a:endParaRPr>
            </a:p>
          </p:txBody>
        </p:sp>
        <p:sp>
          <p:nvSpPr>
            <p:cNvPr id="1110" name="Google Shape;1110;g13c5a5cb7a0_0_1010"/>
            <p:cNvSpPr/>
            <p:nvPr/>
          </p:nvSpPr>
          <p:spPr>
            <a:xfrm>
              <a:off x="2854486" y="2047"/>
              <a:ext cx="2103000" cy="10515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g13c5a5cb7a0_0_1010"/>
            <p:cNvSpPr txBox="1"/>
            <p:nvPr/>
          </p:nvSpPr>
          <p:spPr>
            <a:xfrm>
              <a:off x="2885285" y="32846"/>
              <a:ext cx="2041500" cy="990000"/>
            </a:xfrm>
            <a:prstGeom prst="rect">
              <a:avLst/>
            </a:prstGeom>
            <a:noFill/>
            <a:ln>
              <a:noFill/>
            </a:ln>
          </p:spPr>
          <p:txBody>
            <a:bodyPr spcFirstLastPara="1" wrap="square" lIns="114300" tIns="76200" rIns="114300" bIns="76200" anchor="ctr" anchorCtr="0">
              <a:noAutofit/>
            </a:bodyPr>
            <a:lstStyle/>
            <a:p>
              <a:pPr marL="0" marR="0" lvl="0" indent="0" algn="ctr" rtl="0">
                <a:lnSpc>
                  <a:spcPct val="90000"/>
                </a:lnSpc>
                <a:spcBef>
                  <a:spcPts val="0"/>
                </a:spcBef>
                <a:spcAft>
                  <a:spcPts val="0"/>
                </a:spcAft>
                <a:buNone/>
              </a:pPr>
              <a:endParaRPr sz="6000">
                <a:solidFill>
                  <a:schemeClr val="lt1"/>
                </a:solidFill>
                <a:latin typeface="Calibri"/>
                <a:ea typeface="Calibri"/>
                <a:cs typeface="Calibri"/>
                <a:sym typeface="Calibri"/>
              </a:endParaRPr>
            </a:p>
          </p:txBody>
        </p:sp>
        <p:sp>
          <p:nvSpPr>
            <p:cNvPr id="1112" name="Google Shape;1112;g13c5a5cb7a0_0_1010"/>
            <p:cNvSpPr/>
            <p:nvPr/>
          </p:nvSpPr>
          <p:spPr>
            <a:xfrm>
              <a:off x="3064800" y="1053616"/>
              <a:ext cx="210300" cy="788700"/>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1113" name="Google Shape;1113;g13c5a5cb7a0_0_1010"/>
            <p:cNvSpPr/>
            <p:nvPr/>
          </p:nvSpPr>
          <p:spPr>
            <a:xfrm>
              <a:off x="3275114" y="1316509"/>
              <a:ext cx="1682400" cy="10515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g13c5a5cb7a0_0_1010"/>
            <p:cNvSpPr txBox="1"/>
            <p:nvPr/>
          </p:nvSpPr>
          <p:spPr>
            <a:xfrm>
              <a:off x="3305913" y="1347308"/>
              <a:ext cx="1620900" cy="990000"/>
            </a:xfrm>
            <a:prstGeom prst="rect">
              <a:avLst/>
            </a:prstGeom>
            <a:noFill/>
            <a:ln>
              <a:noFill/>
            </a:ln>
          </p:spPr>
          <p:txBody>
            <a:bodyPr spcFirstLastPara="1" wrap="square" lIns="93325" tIns="62225" rIns="93325" bIns="62225" anchor="ctr" anchorCtr="0">
              <a:noAutofit/>
            </a:bodyPr>
            <a:lstStyle/>
            <a:p>
              <a:pPr marL="0" marR="0" lvl="0" indent="0" algn="ctr" rtl="0">
                <a:lnSpc>
                  <a:spcPct val="90000"/>
                </a:lnSpc>
                <a:spcBef>
                  <a:spcPts val="0"/>
                </a:spcBef>
                <a:spcAft>
                  <a:spcPts val="0"/>
                </a:spcAft>
                <a:buNone/>
              </a:pPr>
              <a:endParaRPr sz="4900">
                <a:solidFill>
                  <a:schemeClr val="dk1"/>
                </a:solidFill>
                <a:latin typeface="Calibri"/>
                <a:ea typeface="Calibri"/>
                <a:cs typeface="Calibri"/>
                <a:sym typeface="Calibri"/>
              </a:endParaRPr>
            </a:p>
          </p:txBody>
        </p:sp>
        <p:sp>
          <p:nvSpPr>
            <p:cNvPr id="1115" name="Google Shape;1115;g13c5a5cb7a0_0_1010"/>
            <p:cNvSpPr/>
            <p:nvPr/>
          </p:nvSpPr>
          <p:spPr>
            <a:xfrm>
              <a:off x="3064800" y="1053616"/>
              <a:ext cx="210300" cy="2103000"/>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1116" name="Google Shape;1116;g13c5a5cb7a0_0_1010"/>
            <p:cNvSpPr/>
            <p:nvPr/>
          </p:nvSpPr>
          <p:spPr>
            <a:xfrm>
              <a:off x="3275114" y="2630971"/>
              <a:ext cx="1682400" cy="10515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g13c5a5cb7a0_0_1010"/>
            <p:cNvSpPr txBox="1"/>
            <p:nvPr/>
          </p:nvSpPr>
          <p:spPr>
            <a:xfrm>
              <a:off x="3305913" y="2661770"/>
              <a:ext cx="1620900" cy="990000"/>
            </a:xfrm>
            <a:prstGeom prst="rect">
              <a:avLst/>
            </a:prstGeom>
            <a:noFill/>
            <a:ln>
              <a:noFill/>
            </a:ln>
          </p:spPr>
          <p:txBody>
            <a:bodyPr spcFirstLastPara="1" wrap="square" lIns="93325" tIns="62225" rIns="93325" bIns="62225" anchor="ctr" anchorCtr="0">
              <a:noAutofit/>
            </a:bodyPr>
            <a:lstStyle/>
            <a:p>
              <a:pPr marL="0" marR="0" lvl="0" indent="0" algn="ctr" rtl="0">
                <a:lnSpc>
                  <a:spcPct val="90000"/>
                </a:lnSpc>
                <a:spcBef>
                  <a:spcPts val="0"/>
                </a:spcBef>
                <a:spcAft>
                  <a:spcPts val="0"/>
                </a:spcAft>
                <a:buNone/>
              </a:pPr>
              <a:endParaRPr sz="49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13c5a5cb7a0_0_1034"/>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7: Write Figure 1 Legend &amp; Figure 1 Explanation</a:t>
            </a:r>
            <a:endParaRPr/>
          </a:p>
        </p:txBody>
      </p:sp>
      <p:sp>
        <p:nvSpPr>
          <p:cNvPr id="1123" name="Google Shape;1123;g13c5a5cb7a0_0_1034"/>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1 Legend (It is a one line explanation of what figure represents)</a:t>
            </a:r>
            <a:endParaRPr/>
          </a:p>
        </p:txBody>
      </p:sp>
      <p:sp>
        <p:nvSpPr>
          <p:cNvPr id="1124" name="Google Shape;1124;g13c5a5cb7a0_0_1034"/>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1: Write “topic” </a:t>
            </a:r>
            <a:endParaRPr/>
          </a:p>
        </p:txBody>
      </p:sp>
      <p:sp>
        <p:nvSpPr>
          <p:cNvPr id="1125" name="Google Shape;1125;g13c5a5cb7a0_0_1034"/>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1 Explanation (Explain the figure in your own words, avoid using words like I, WE, YOU, THEY, THEM), -stick to third person language, active voice, present tense</a:t>
            </a:r>
            <a:endParaRPr/>
          </a:p>
        </p:txBody>
      </p:sp>
      <p:sp>
        <p:nvSpPr>
          <p:cNvPr id="1126" name="Google Shape;1126;g13c5a5cb7a0_0_1034"/>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13c5a5cb7a0_0_1042"/>
          <p:cNvSpPr txBox="1">
            <a:spLocks noGrp="1"/>
          </p:cNvSpPr>
          <p:nvPr>
            <p:ph type="title"/>
          </p:nvPr>
        </p:nvSpPr>
        <p:spPr>
          <a:xfrm>
            <a:off x="104679" y="183893"/>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a:t>Step 8: Type “Topic + Subtopic1” in Google Search, Look at Images (minimum 3-5 ), Understand and Create our own Smart art graphic (Figure 2)</a:t>
            </a:r>
            <a:endParaRPr sz="3600"/>
          </a:p>
        </p:txBody>
      </p:sp>
      <p:sp>
        <p:nvSpPr>
          <p:cNvPr id="1132" name="Google Shape;1132;g13c5a5cb7a0_0_1042"/>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133" name="Google Shape;1133;g13c5a5cb7a0_0_1042"/>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134" name="Google Shape;1134;g13c5a5cb7a0_0_1042"/>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135" name="Google Shape;1135;g13c5a5cb7a0_0_1042"/>
          <p:cNvGrpSpPr/>
          <p:nvPr/>
        </p:nvGrpSpPr>
        <p:grpSpPr>
          <a:xfrm>
            <a:off x="4629612" y="3048741"/>
            <a:ext cx="3886538" cy="2550396"/>
            <a:chOff x="616" y="543666"/>
            <a:chExt cx="5182051" cy="2550396"/>
          </a:xfrm>
        </p:grpSpPr>
        <p:sp>
          <p:nvSpPr>
            <p:cNvPr id="1136" name="Google Shape;1136;g13c5a5cb7a0_0_1042"/>
            <p:cNvSpPr/>
            <p:nvPr/>
          </p:nvSpPr>
          <p:spPr>
            <a:xfrm>
              <a:off x="616" y="1243710"/>
              <a:ext cx="1451400" cy="11973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g13c5a5cb7a0_0_1042"/>
            <p:cNvSpPr txBox="1"/>
            <p:nvPr/>
          </p:nvSpPr>
          <p:spPr>
            <a:xfrm>
              <a:off x="28166" y="1271260"/>
              <a:ext cx="1396500" cy="885600"/>
            </a:xfrm>
            <a:prstGeom prst="rect">
              <a:avLst/>
            </a:prstGeom>
            <a:noFill/>
            <a:ln>
              <a:noFill/>
            </a:ln>
          </p:spPr>
          <p:txBody>
            <a:bodyPr spcFirstLastPara="1" wrap="square" lIns="49525" tIns="49525" rIns="49525" bIns="49525" anchor="t" anchorCtr="0">
              <a:noAutofit/>
            </a:bodyPr>
            <a:lstStyle/>
            <a:p>
              <a:pPr marL="228600" marR="0" lvl="1" indent="-63500" algn="l" rtl="0">
                <a:lnSpc>
                  <a:spcPct val="90000"/>
                </a:lnSpc>
                <a:spcBef>
                  <a:spcPts val="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a:p>
              <a:pPr marL="228600" marR="0" lvl="1" indent="-63500" algn="l" rtl="0">
                <a:lnSpc>
                  <a:spcPct val="90000"/>
                </a:lnSpc>
                <a:spcBef>
                  <a:spcPts val="39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p:txBody>
        </p:sp>
        <p:sp>
          <p:nvSpPr>
            <p:cNvPr id="1138" name="Google Shape;1138;g13c5a5cb7a0_0_1042"/>
            <p:cNvSpPr/>
            <p:nvPr/>
          </p:nvSpPr>
          <p:spPr>
            <a:xfrm>
              <a:off x="837059" y="1603362"/>
              <a:ext cx="1490700" cy="1490700"/>
            </a:xfrm>
            <a:custGeom>
              <a:avLst/>
              <a:gdLst/>
              <a:ahLst/>
              <a:cxnLst/>
              <a:rect l="l" t="t" r="r" b="b"/>
              <a:pathLst>
                <a:path w="120000" h="120000" extrusionOk="0">
                  <a:moveTo>
                    <a:pt x="6512" y="82781"/>
                  </a:moveTo>
                  <a:lnTo>
                    <a:pt x="9086" y="81685"/>
                  </a:lnTo>
                  <a:cubicBezTo>
                    <a:pt x="17368" y="101993"/>
                    <a:pt x="36455" y="115521"/>
                    <a:pt x="57969" y="116331"/>
                  </a:cubicBezTo>
                  <a:cubicBezTo>
                    <a:pt x="79483" y="117141"/>
                    <a:pt x="99492" y="105085"/>
                    <a:pt x="109214" y="85455"/>
                  </a:cubicBezTo>
                  <a:lnTo>
                    <a:pt x="107539" y="84742"/>
                  </a:lnTo>
                  <a:lnTo>
                    <a:pt x="112201" y="82233"/>
                  </a:lnTo>
                  <a:lnTo>
                    <a:pt x="113432" y="87252"/>
                  </a:lnTo>
                  <a:lnTo>
                    <a:pt x="111756" y="86538"/>
                  </a:lnTo>
                  <a:cubicBezTo>
                    <a:pt x="101516" y="106844"/>
                    <a:pt x="80524" y="119317"/>
                    <a:pt x="57946" y="118511"/>
                  </a:cubicBezTo>
                  <a:cubicBezTo>
                    <a:pt x="35368" y="117705"/>
                    <a:pt x="15303" y="103767"/>
                    <a:pt x="6512" y="82781"/>
                  </a:cubicBezTo>
                  <a:close/>
                </a:path>
              </a:pathLst>
            </a:cu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g13c5a5cb7a0_0_1042"/>
            <p:cNvSpPr/>
            <p:nvPr/>
          </p:nvSpPr>
          <p:spPr>
            <a:xfrm>
              <a:off x="323167" y="2184341"/>
              <a:ext cx="1290300" cy="5130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g13c5a5cb7a0_0_1042"/>
            <p:cNvSpPr txBox="1"/>
            <p:nvPr/>
          </p:nvSpPr>
          <p:spPr>
            <a:xfrm>
              <a:off x="338194" y="2199368"/>
              <a:ext cx="1260300" cy="483000"/>
            </a:xfrm>
            <a:prstGeom prst="rect">
              <a:avLst/>
            </a:prstGeom>
            <a:noFill/>
            <a:ln>
              <a:noFill/>
            </a:ln>
          </p:spPr>
          <p:txBody>
            <a:bodyPr spcFirstLastPara="1" wrap="square" lIns="55225" tIns="36825" rIns="55225" bIns="36825" anchor="ctr" anchorCtr="0">
              <a:noAutofit/>
            </a:bodyPr>
            <a:lstStyle/>
            <a:p>
              <a:pPr marL="0" marR="0" lvl="0" indent="0" algn="ctr" rtl="0">
                <a:lnSpc>
                  <a:spcPct val="90000"/>
                </a:lnSpc>
                <a:spcBef>
                  <a:spcPts val="0"/>
                </a:spcBef>
                <a:spcAft>
                  <a:spcPts val="0"/>
                </a:spcAft>
                <a:buNone/>
              </a:pPr>
              <a:endParaRPr sz="2900">
                <a:solidFill>
                  <a:schemeClr val="lt1"/>
                </a:solidFill>
                <a:latin typeface="Calibri"/>
                <a:ea typeface="Calibri"/>
                <a:cs typeface="Calibri"/>
                <a:sym typeface="Calibri"/>
              </a:endParaRPr>
            </a:p>
          </p:txBody>
        </p:sp>
        <p:sp>
          <p:nvSpPr>
            <p:cNvPr id="1141" name="Google Shape;1141;g13c5a5cb7a0_0_1042"/>
            <p:cNvSpPr/>
            <p:nvPr/>
          </p:nvSpPr>
          <p:spPr>
            <a:xfrm>
              <a:off x="1785216" y="1243710"/>
              <a:ext cx="1451400" cy="11973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g13c5a5cb7a0_0_1042"/>
            <p:cNvSpPr txBox="1"/>
            <p:nvPr/>
          </p:nvSpPr>
          <p:spPr>
            <a:xfrm>
              <a:off x="1812766" y="1527796"/>
              <a:ext cx="1396500" cy="885600"/>
            </a:xfrm>
            <a:prstGeom prst="rect">
              <a:avLst/>
            </a:prstGeom>
            <a:noFill/>
            <a:ln>
              <a:noFill/>
            </a:ln>
          </p:spPr>
          <p:txBody>
            <a:bodyPr spcFirstLastPara="1" wrap="square" lIns="49525" tIns="49525" rIns="49525" bIns="49525" anchor="t" anchorCtr="0">
              <a:noAutofit/>
            </a:bodyPr>
            <a:lstStyle/>
            <a:p>
              <a:pPr marL="228600" marR="0" lvl="1" indent="-63500" algn="l" rtl="0">
                <a:lnSpc>
                  <a:spcPct val="90000"/>
                </a:lnSpc>
                <a:spcBef>
                  <a:spcPts val="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a:p>
              <a:pPr marL="228600" marR="0" lvl="1" indent="-63500" algn="l" rtl="0">
                <a:lnSpc>
                  <a:spcPct val="90000"/>
                </a:lnSpc>
                <a:spcBef>
                  <a:spcPts val="39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p:txBody>
        </p:sp>
        <p:sp>
          <p:nvSpPr>
            <p:cNvPr id="1143" name="Google Shape;1143;g13c5a5cb7a0_0_1042"/>
            <p:cNvSpPr/>
            <p:nvPr/>
          </p:nvSpPr>
          <p:spPr>
            <a:xfrm>
              <a:off x="2609564" y="543666"/>
              <a:ext cx="1676100" cy="1676100"/>
            </a:xfrm>
            <a:custGeom>
              <a:avLst/>
              <a:gdLst/>
              <a:ahLst/>
              <a:cxnLst/>
              <a:rect l="l" t="t" r="r" b="b"/>
              <a:pathLst>
                <a:path w="120000" h="120000" extrusionOk="0">
                  <a:moveTo>
                    <a:pt x="6323" y="37138"/>
                  </a:moveTo>
                  <a:lnTo>
                    <a:pt x="6323" y="37138"/>
                  </a:lnTo>
                  <a:cubicBezTo>
                    <a:pt x="15184" y="16025"/>
                    <a:pt x="35433" y="2038"/>
                    <a:pt x="58176" y="1321"/>
                  </a:cubicBezTo>
                  <a:cubicBezTo>
                    <a:pt x="80919" y="603"/>
                    <a:pt x="101997" y="13286"/>
                    <a:pt x="112152" y="33799"/>
                  </a:cubicBezTo>
                  <a:lnTo>
                    <a:pt x="113641" y="33165"/>
                  </a:lnTo>
                  <a:lnTo>
                    <a:pt x="112533" y="37625"/>
                  </a:lnTo>
                  <a:lnTo>
                    <a:pt x="108399" y="35397"/>
                  </a:lnTo>
                  <a:lnTo>
                    <a:pt x="109888" y="34763"/>
                  </a:lnTo>
                  <a:lnTo>
                    <a:pt x="109888" y="34763"/>
                  </a:lnTo>
                  <a:cubicBezTo>
                    <a:pt x="100194" y="14851"/>
                    <a:pt x="79990" y="2539"/>
                    <a:pt x="58194" y="3260"/>
                  </a:cubicBezTo>
                  <a:cubicBezTo>
                    <a:pt x="36398" y="3980"/>
                    <a:pt x="17020" y="17602"/>
                    <a:pt x="8612" y="38113"/>
                  </a:cubicBezTo>
                  <a:close/>
                </a:path>
              </a:pathLst>
            </a:cu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13c5a5cb7a0_0_1042"/>
            <p:cNvSpPr/>
            <p:nvPr/>
          </p:nvSpPr>
          <p:spPr>
            <a:xfrm>
              <a:off x="2107767" y="987174"/>
              <a:ext cx="1290300" cy="5130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g13c5a5cb7a0_0_1042"/>
            <p:cNvSpPr txBox="1"/>
            <p:nvPr/>
          </p:nvSpPr>
          <p:spPr>
            <a:xfrm>
              <a:off x="2122794" y="1002201"/>
              <a:ext cx="1260300" cy="483000"/>
            </a:xfrm>
            <a:prstGeom prst="rect">
              <a:avLst/>
            </a:prstGeom>
            <a:noFill/>
            <a:ln>
              <a:noFill/>
            </a:ln>
          </p:spPr>
          <p:txBody>
            <a:bodyPr spcFirstLastPara="1" wrap="square" lIns="55225" tIns="36825" rIns="55225" bIns="36825" anchor="ctr" anchorCtr="0">
              <a:noAutofit/>
            </a:bodyPr>
            <a:lstStyle/>
            <a:p>
              <a:pPr marL="0" marR="0" lvl="0" indent="0" algn="ctr" rtl="0">
                <a:lnSpc>
                  <a:spcPct val="90000"/>
                </a:lnSpc>
                <a:spcBef>
                  <a:spcPts val="0"/>
                </a:spcBef>
                <a:spcAft>
                  <a:spcPts val="0"/>
                </a:spcAft>
                <a:buNone/>
              </a:pPr>
              <a:endParaRPr sz="2900">
                <a:solidFill>
                  <a:schemeClr val="lt1"/>
                </a:solidFill>
                <a:latin typeface="Calibri"/>
                <a:ea typeface="Calibri"/>
                <a:cs typeface="Calibri"/>
                <a:sym typeface="Calibri"/>
              </a:endParaRPr>
            </a:p>
          </p:txBody>
        </p:sp>
        <p:sp>
          <p:nvSpPr>
            <p:cNvPr id="1146" name="Google Shape;1146;g13c5a5cb7a0_0_1042"/>
            <p:cNvSpPr/>
            <p:nvPr/>
          </p:nvSpPr>
          <p:spPr>
            <a:xfrm>
              <a:off x="3569816" y="1243710"/>
              <a:ext cx="1451400" cy="1197300"/>
            </a:xfrm>
            <a:prstGeom prst="roundRect">
              <a:avLst>
                <a:gd name="adj" fmla="val 10000"/>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g13c5a5cb7a0_0_1042"/>
            <p:cNvSpPr txBox="1"/>
            <p:nvPr/>
          </p:nvSpPr>
          <p:spPr>
            <a:xfrm>
              <a:off x="3597366" y="1271260"/>
              <a:ext cx="1396500" cy="885600"/>
            </a:xfrm>
            <a:prstGeom prst="rect">
              <a:avLst/>
            </a:prstGeom>
            <a:noFill/>
            <a:ln>
              <a:noFill/>
            </a:ln>
          </p:spPr>
          <p:txBody>
            <a:bodyPr spcFirstLastPara="1" wrap="square" lIns="49525" tIns="49525" rIns="49525" bIns="49525" anchor="t" anchorCtr="0">
              <a:noAutofit/>
            </a:bodyPr>
            <a:lstStyle/>
            <a:p>
              <a:pPr marL="228600" marR="0" lvl="1" indent="-63500" algn="l" rtl="0">
                <a:lnSpc>
                  <a:spcPct val="90000"/>
                </a:lnSpc>
                <a:spcBef>
                  <a:spcPts val="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a:p>
              <a:pPr marL="228600" marR="0" lvl="1" indent="-63500" algn="l" rtl="0">
                <a:lnSpc>
                  <a:spcPct val="90000"/>
                </a:lnSpc>
                <a:spcBef>
                  <a:spcPts val="390"/>
                </a:spcBef>
                <a:spcAft>
                  <a:spcPts val="0"/>
                </a:spcAft>
                <a:buClr>
                  <a:schemeClr val="dk1"/>
                </a:buClr>
                <a:buSzPts val="2600"/>
                <a:buFont typeface="Calibri"/>
                <a:buNone/>
              </a:pPr>
              <a:endParaRPr sz="2600" b="0" i="0" u="none" strike="noStrike" cap="none">
                <a:solidFill>
                  <a:schemeClr val="dk1"/>
                </a:solidFill>
                <a:latin typeface="Calibri"/>
                <a:ea typeface="Calibri"/>
                <a:cs typeface="Calibri"/>
                <a:sym typeface="Calibri"/>
              </a:endParaRPr>
            </a:p>
          </p:txBody>
        </p:sp>
        <p:sp>
          <p:nvSpPr>
            <p:cNvPr id="1148" name="Google Shape;1148;g13c5a5cb7a0_0_1042"/>
            <p:cNvSpPr/>
            <p:nvPr/>
          </p:nvSpPr>
          <p:spPr>
            <a:xfrm>
              <a:off x="3892367" y="2184341"/>
              <a:ext cx="1290300" cy="5130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g13c5a5cb7a0_0_1042"/>
            <p:cNvSpPr txBox="1"/>
            <p:nvPr/>
          </p:nvSpPr>
          <p:spPr>
            <a:xfrm>
              <a:off x="3907394" y="2199368"/>
              <a:ext cx="1260300" cy="483000"/>
            </a:xfrm>
            <a:prstGeom prst="rect">
              <a:avLst/>
            </a:prstGeom>
            <a:noFill/>
            <a:ln>
              <a:noFill/>
            </a:ln>
          </p:spPr>
          <p:txBody>
            <a:bodyPr spcFirstLastPara="1" wrap="square" lIns="55225" tIns="36825" rIns="55225" bIns="36825" anchor="ctr" anchorCtr="0">
              <a:noAutofit/>
            </a:bodyPr>
            <a:lstStyle/>
            <a:p>
              <a:pPr marL="0" marR="0" lvl="0" indent="0" algn="ctr" rtl="0">
                <a:lnSpc>
                  <a:spcPct val="90000"/>
                </a:lnSpc>
                <a:spcBef>
                  <a:spcPts val="0"/>
                </a:spcBef>
                <a:spcAft>
                  <a:spcPts val="0"/>
                </a:spcAft>
                <a:buNone/>
              </a:pPr>
              <a:endParaRPr sz="2900">
                <a:solidFill>
                  <a:schemeClr val="lt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13c5a5cb7a0_0_1064"/>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9: Write Figure 2 Legend &amp; Figure 2 Explanation</a:t>
            </a:r>
            <a:endParaRPr/>
          </a:p>
        </p:txBody>
      </p:sp>
      <p:sp>
        <p:nvSpPr>
          <p:cNvPr id="1155" name="Google Shape;1155;g13c5a5cb7a0_0_1064"/>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2 Legend (It is a one line explanation of what figure represents)</a:t>
            </a:r>
            <a:endParaRPr/>
          </a:p>
        </p:txBody>
      </p:sp>
      <p:sp>
        <p:nvSpPr>
          <p:cNvPr id="1156" name="Google Shape;1156;g13c5a5cb7a0_0_1064"/>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2: Write “Subtopic1” </a:t>
            </a:r>
            <a:endParaRPr/>
          </a:p>
        </p:txBody>
      </p:sp>
      <p:sp>
        <p:nvSpPr>
          <p:cNvPr id="1157" name="Google Shape;1157;g13c5a5cb7a0_0_1064"/>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2 Explanation (Explain the figure in your own words, avoid using words like I, WE, YOU, THEY, THEM), -stick to third person language, active voice, present tense</a:t>
            </a:r>
            <a:endParaRPr/>
          </a:p>
        </p:txBody>
      </p:sp>
      <p:sp>
        <p:nvSpPr>
          <p:cNvPr id="1158" name="Google Shape;1158;g13c5a5cb7a0_0_1064"/>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g13c5a5cb7a0_0_1072"/>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a:t>Step 10: Type “Topic + Subtopic2” in Google Search, Look at Images (minimum 3-5 ), Understand and Create our own Smart art graphic (Figure 3)</a:t>
            </a:r>
            <a:endParaRPr sz="3600"/>
          </a:p>
        </p:txBody>
      </p:sp>
      <p:sp>
        <p:nvSpPr>
          <p:cNvPr id="1164" name="Google Shape;1164;g13c5a5cb7a0_0_1072"/>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165" name="Google Shape;1165;g13c5a5cb7a0_0_1072"/>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166" name="Google Shape;1166;g13c5a5cb7a0_0_1072"/>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167" name="Google Shape;1167;g13c5a5cb7a0_0_1072"/>
          <p:cNvGrpSpPr/>
          <p:nvPr/>
        </p:nvGrpSpPr>
        <p:grpSpPr>
          <a:xfrm>
            <a:off x="5191398" y="2505439"/>
            <a:ext cx="2762821" cy="3683761"/>
            <a:chOff x="749664" y="364"/>
            <a:chExt cx="3683761" cy="3683761"/>
          </a:xfrm>
        </p:grpSpPr>
        <p:sp>
          <p:nvSpPr>
            <p:cNvPr id="1168" name="Google Shape;1168;g13c5a5cb7a0_0_1072"/>
            <p:cNvSpPr/>
            <p:nvPr/>
          </p:nvSpPr>
          <p:spPr>
            <a:xfrm>
              <a:off x="1569696" y="820396"/>
              <a:ext cx="2043900" cy="2043900"/>
            </a:xfrm>
            <a:prstGeom prst="ellipse">
              <a:avLst/>
            </a:prstGeom>
            <a:solidFill>
              <a:srgbClr val="599BD5">
                <a:alpha val="4980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g13c5a5cb7a0_0_1072"/>
            <p:cNvSpPr txBox="1"/>
            <p:nvPr/>
          </p:nvSpPr>
          <p:spPr>
            <a:xfrm>
              <a:off x="1869003" y="1119703"/>
              <a:ext cx="1445100" cy="1445100"/>
            </a:xfrm>
            <a:prstGeom prst="rect">
              <a:avLst/>
            </a:prstGeom>
            <a:noFill/>
            <a:ln>
              <a:noFill/>
            </a:ln>
          </p:spPr>
          <p:txBody>
            <a:bodyPr spcFirstLastPara="1" wrap="square" lIns="58400" tIns="58400" rIns="58400" bIns="58400" anchor="ctr" anchorCtr="0">
              <a:noAutofit/>
            </a:bodyPr>
            <a:lstStyle/>
            <a:p>
              <a:pPr marL="0" marR="0" lvl="0" indent="0" algn="ctr" rtl="0">
                <a:lnSpc>
                  <a:spcPct val="90000"/>
                </a:lnSpc>
                <a:spcBef>
                  <a:spcPts val="0"/>
                </a:spcBef>
                <a:spcAft>
                  <a:spcPts val="0"/>
                </a:spcAft>
                <a:buNone/>
              </a:pPr>
              <a:endParaRPr sz="4600">
                <a:solidFill>
                  <a:schemeClr val="dk1"/>
                </a:solidFill>
                <a:latin typeface="Calibri"/>
                <a:ea typeface="Calibri"/>
                <a:cs typeface="Calibri"/>
                <a:sym typeface="Calibri"/>
              </a:endParaRPr>
            </a:p>
          </p:txBody>
        </p:sp>
        <p:sp>
          <p:nvSpPr>
            <p:cNvPr id="1170" name="Google Shape;1170;g13c5a5cb7a0_0_1072"/>
            <p:cNvSpPr/>
            <p:nvPr/>
          </p:nvSpPr>
          <p:spPr>
            <a:xfrm>
              <a:off x="2080645" y="364"/>
              <a:ext cx="1021800" cy="1021800"/>
            </a:xfrm>
            <a:prstGeom prst="ellipse">
              <a:avLst/>
            </a:prstGeom>
            <a:solidFill>
              <a:srgbClr val="599BD5">
                <a:alpha val="4980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g13c5a5cb7a0_0_1072"/>
            <p:cNvSpPr txBox="1"/>
            <p:nvPr/>
          </p:nvSpPr>
          <p:spPr>
            <a:xfrm>
              <a:off x="2230298" y="150017"/>
              <a:ext cx="722700" cy="7227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None/>
              </a:pPr>
              <a:endParaRPr sz="2300">
                <a:solidFill>
                  <a:schemeClr val="dk1"/>
                </a:solidFill>
                <a:latin typeface="Calibri"/>
                <a:ea typeface="Calibri"/>
                <a:cs typeface="Calibri"/>
                <a:sym typeface="Calibri"/>
              </a:endParaRPr>
            </a:p>
          </p:txBody>
        </p:sp>
        <p:sp>
          <p:nvSpPr>
            <p:cNvPr id="1172" name="Google Shape;1172;g13c5a5cb7a0_0_1072"/>
            <p:cNvSpPr/>
            <p:nvPr/>
          </p:nvSpPr>
          <p:spPr>
            <a:xfrm>
              <a:off x="3411625" y="1331345"/>
              <a:ext cx="1021800" cy="1021800"/>
            </a:xfrm>
            <a:prstGeom prst="ellipse">
              <a:avLst/>
            </a:prstGeom>
            <a:solidFill>
              <a:srgbClr val="599BD5">
                <a:alpha val="4980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g13c5a5cb7a0_0_1072"/>
            <p:cNvSpPr txBox="1"/>
            <p:nvPr/>
          </p:nvSpPr>
          <p:spPr>
            <a:xfrm>
              <a:off x="3561278" y="1480998"/>
              <a:ext cx="722700" cy="7227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None/>
              </a:pPr>
              <a:endParaRPr sz="2300">
                <a:solidFill>
                  <a:schemeClr val="dk1"/>
                </a:solidFill>
                <a:latin typeface="Calibri"/>
                <a:ea typeface="Calibri"/>
                <a:cs typeface="Calibri"/>
                <a:sym typeface="Calibri"/>
              </a:endParaRPr>
            </a:p>
          </p:txBody>
        </p:sp>
        <p:sp>
          <p:nvSpPr>
            <p:cNvPr id="1174" name="Google Shape;1174;g13c5a5cb7a0_0_1072"/>
            <p:cNvSpPr/>
            <p:nvPr/>
          </p:nvSpPr>
          <p:spPr>
            <a:xfrm>
              <a:off x="2080645" y="2662325"/>
              <a:ext cx="1021800" cy="1021800"/>
            </a:xfrm>
            <a:prstGeom prst="ellipse">
              <a:avLst/>
            </a:prstGeom>
            <a:solidFill>
              <a:srgbClr val="599BD5">
                <a:alpha val="4980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13c5a5cb7a0_0_1072"/>
            <p:cNvSpPr txBox="1"/>
            <p:nvPr/>
          </p:nvSpPr>
          <p:spPr>
            <a:xfrm>
              <a:off x="2230298" y="2811978"/>
              <a:ext cx="722700" cy="7227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None/>
              </a:pPr>
              <a:endParaRPr sz="2300">
                <a:solidFill>
                  <a:schemeClr val="dk1"/>
                </a:solidFill>
                <a:latin typeface="Calibri"/>
                <a:ea typeface="Calibri"/>
                <a:cs typeface="Calibri"/>
                <a:sym typeface="Calibri"/>
              </a:endParaRPr>
            </a:p>
          </p:txBody>
        </p:sp>
        <p:sp>
          <p:nvSpPr>
            <p:cNvPr id="1176" name="Google Shape;1176;g13c5a5cb7a0_0_1072"/>
            <p:cNvSpPr/>
            <p:nvPr/>
          </p:nvSpPr>
          <p:spPr>
            <a:xfrm>
              <a:off x="749664" y="1331345"/>
              <a:ext cx="1021800" cy="1021800"/>
            </a:xfrm>
            <a:prstGeom prst="ellipse">
              <a:avLst/>
            </a:prstGeom>
            <a:solidFill>
              <a:srgbClr val="599BD5">
                <a:alpha val="49800"/>
              </a:srgb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g13c5a5cb7a0_0_1072"/>
            <p:cNvSpPr txBox="1"/>
            <p:nvPr/>
          </p:nvSpPr>
          <p:spPr>
            <a:xfrm>
              <a:off x="899317" y="1480998"/>
              <a:ext cx="722700" cy="7227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None/>
              </a:pPr>
              <a:endParaRPr sz="23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g13c5a5cb7a0_0_1090"/>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11: Write Figure 3 Legend &amp; Figure 3 Explanation</a:t>
            </a:r>
            <a:endParaRPr/>
          </a:p>
        </p:txBody>
      </p:sp>
      <p:sp>
        <p:nvSpPr>
          <p:cNvPr id="1183" name="Google Shape;1183;g13c5a5cb7a0_0_1090"/>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3 Legend (It is a one line explanation of what figure represents)</a:t>
            </a:r>
            <a:endParaRPr/>
          </a:p>
        </p:txBody>
      </p:sp>
      <p:sp>
        <p:nvSpPr>
          <p:cNvPr id="1184" name="Google Shape;1184;g13c5a5cb7a0_0_1090"/>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3: Write “Subtopic2” </a:t>
            </a:r>
            <a:endParaRPr/>
          </a:p>
        </p:txBody>
      </p:sp>
      <p:sp>
        <p:nvSpPr>
          <p:cNvPr id="1185" name="Google Shape;1185;g13c5a5cb7a0_0_1090"/>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3 Explanation (Explain the figure in your own words, avoid using words like I, WE, YOU, THEY, THEM), -stick to third person language, active voice, present tense</a:t>
            </a:r>
            <a:endParaRPr/>
          </a:p>
        </p:txBody>
      </p:sp>
      <p:sp>
        <p:nvSpPr>
          <p:cNvPr id="1186" name="Google Shape;1186;g13c5a5cb7a0_0_1090"/>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13c5a5cb7a0_0_1098"/>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a:t>Step 12: Type “Topic + Subtopic3” in Google Search, Look at Images (minimum 3-5 ), Understand and Create our own Smart art graphic (Figure 4)</a:t>
            </a:r>
            <a:endParaRPr sz="3600"/>
          </a:p>
        </p:txBody>
      </p:sp>
      <p:sp>
        <p:nvSpPr>
          <p:cNvPr id="1192" name="Google Shape;1192;g13c5a5cb7a0_0_1098"/>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193" name="Google Shape;1193;g13c5a5cb7a0_0_1098"/>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194" name="Google Shape;1194;g13c5a5cb7a0_0_1098"/>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195" name="Google Shape;1195;g13c5a5cb7a0_0_1098"/>
          <p:cNvGrpSpPr/>
          <p:nvPr/>
        </p:nvGrpSpPr>
        <p:grpSpPr>
          <a:xfrm>
            <a:off x="4629150" y="2792412"/>
            <a:ext cx="3887379" cy="3109800"/>
            <a:chOff x="0" y="287337"/>
            <a:chExt cx="5183172" cy="3109800"/>
          </a:xfrm>
        </p:grpSpPr>
        <p:sp>
          <p:nvSpPr>
            <p:cNvPr id="1196" name="Google Shape;1196;g13c5a5cb7a0_0_1098"/>
            <p:cNvSpPr/>
            <p:nvPr/>
          </p:nvSpPr>
          <p:spPr>
            <a:xfrm>
              <a:off x="0" y="287337"/>
              <a:ext cx="3109800" cy="3109800"/>
            </a:xfrm>
            <a:prstGeom prst="pie">
              <a:avLst>
                <a:gd name="adj1" fmla="val 5400000"/>
                <a:gd name="adj2" fmla="val 1620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g13c5a5cb7a0_0_1098"/>
            <p:cNvSpPr/>
            <p:nvPr/>
          </p:nvSpPr>
          <p:spPr>
            <a:xfrm>
              <a:off x="1554956" y="287337"/>
              <a:ext cx="3628200" cy="3109800"/>
            </a:xfrm>
            <a:prstGeom prst="rect">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g13c5a5cb7a0_0_1098"/>
            <p:cNvSpPr txBox="1"/>
            <p:nvPr/>
          </p:nvSpPr>
          <p:spPr>
            <a:xfrm>
              <a:off x="1554956" y="287337"/>
              <a:ext cx="1814100" cy="933000"/>
            </a:xfrm>
            <a:prstGeom prst="rect">
              <a:avLst/>
            </a:prstGeom>
            <a:noFill/>
            <a:ln>
              <a:noFill/>
            </a:ln>
          </p:spPr>
          <p:txBody>
            <a:bodyPr spcFirstLastPara="1" wrap="square" lIns="163825" tIns="163825" rIns="163825" bIns="163825" anchor="ctr" anchorCtr="0">
              <a:noAutofit/>
            </a:bodyPr>
            <a:lstStyle/>
            <a:p>
              <a:pPr marL="0" marR="0" lvl="0" indent="0" algn="ctr" rtl="0">
                <a:lnSpc>
                  <a:spcPct val="90000"/>
                </a:lnSpc>
                <a:spcBef>
                  <a:spcPts val="0"/>
                </a:spcBef>
                <a:spcAft>
                  <a:spcPts val="0"/>
                </a:spcAft>
                <a:buNone/>
              </a:pPr>
              <a:endParaRPr sz="4300">
                <a:solidFill>
                  <a:schemeClr val="dk1"/>
                </a:solidFill>
                <a:latin typeface="Calibri"/>
                <a:ea typeface="Calibri"/>
                <a:cs typeface="Calibri"/>
                <a:sym typeface="Calibri"/>
              </a:endParaRPr>
            </a:p>
          </p:txBody>
        </p:sp>
        <p:sp>
          <p:nvSpPr>
            <p:cNvPr id="1199" name="Google Shape;1199;g13c5a5cb7a0_0_1098"/>
            <p:cNvSpPr/>
            <p:nvPr/>
          </p:nvSpPr>
          <p:spPr>
            <a:xfrm>
              <a:off x="544235" y="1220313"/>
              <a:ext cx="2021400" cy="2021400"/>
            </a:xfrm>
            <a:prstGeom prst="pie">
              <a:avLst>
                <a:gd name="adj1" fmla="val 5400000"/>
                <a:gd name="adj2" fmla="val 1620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g13c5a5cb7a0_0_1098"/>
            <p:cNvSpPr/>
            <p:nvPr/>
          </p:nvSpPr>
          <p:spPr>
            <a:xfrm>
              <a:off x="1554956" y="1220313"/>
              <a:ext cx="3628200" cy="2021400"/>
            </a:xfrm>
            <a:prstGeom prst="rect">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13c5a5cb7a0_0_1098"/>
            <p:cNvSpPr txBox="1"/>
            <p:nvPr/>
          </p:nvSpPr>
          <p:spPr>
            <a:xfrm>
              <a:off x="1554956" y="1220313"/>
              <a:ext cx="1814100" cy="933000"/>
            </a:xfrm>
            <a:prstGeom prst="rect">
              <a:avLst/>
            </a:prstGeom>
            <a:noFill/>
            <a:ln>
              <a:noFill/>
            </a:ln>
          </p:spPr>
          <p:txBody>
            <a:bodyPr spcFirstLastPara="1" wrap="square" lIns="163825" tIns="163825" rIns="163825" bIns="163825" anchor="ctr" anchorCtr="0">
              <a:noAutofit/>
            </a:bodyPr>
            <a:lstStyle/>
            <a:p>
              <a:pPr marL="0" marR="0" lvl="0" indent="0" algn="ctr" rtl="0">
                <a:lnSpc>
                  <a:spcPct val="90000"/>
                </a:lnSpc>
                <a:spcBef>
                  <a:spcPts val="0"/>
                </a:spcBef>
                <a:spcAft>
                  <a:spcPts val="0"/>
                </a:spcAft>
                <a:buNone/>
              </a:pPr>
              <a:endParaRPr sz="4300">
                <a:solidFill>
                  <a:schemeClr val="dk1"/>
                </a:solidFill>
                <a:latin typeface="Calibri"/>
                <a:ea typeface="Calibri"/>
                <a:cs typeface="Calibri"/>
                <a:sym typeface="Calibri"/>
              </a:endParaRPr>
            </a:p>
          </p:txBody>
        </p:sp>
        <p:sp>
          <p:nvSpPr>
            <p:cNvPr id="1202" name="Google Shape;1202;g13c5a5cb7a0_0_1098"/>
            <p:cNvSpPr/>
            <p:nvPr/>
          </p:nvSpPr>
          <p:spPr>
            <a:xfrm>
              <a:off x="1088469" y="2153286"/>
              <a:ext cx="933000" cy="933000"/>
            </a:xfrm>
            <a:prstGeom prst="pie">
              <a:avLst>
                <a:gd name="adj1" fmla="val 5400000"/>
                <a:gd name="adj2" fmla="val 1620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g13c5a5cb7a0_0_1098"/>
            <p:cNvSpPr/>
            <p:nvPr/>
          </p:nvSpPr>
          <p:spPr>
            <a:xfrm>
              <a:off x="1554956" y="2153286"/>
              <a:ext cx="3628200" cy="933000"/>
            </a:xfrm>
            <a:prstGeom prst="rect">
              <a:avLst/>
            </a:prstGeom>
            <a:solidFill>
              <a:schemeClr val="lt1">
                <a:alpha val="89800"/>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g13c5a5cb7a0_0_1098"/>
            <p:cNvSpPr txBox="1"/>
            <p:nvPr/>
          </p:nvSpPr>
          <p:spPr>
            <a:xfrm>
              <a:off x="1554956" y="2153286"/>
              <a:ext cx="1814100" cy="933000"/>
            </a:xfrm>
            <a:prstGeom prst="rect">
              <a:avLst/>
            </a:prstGeom>
            <a:noFill/>
            <a:ln>
              <a:noFill/>
            </a:ln>
          </p:spPr>
          <p:txBody>
            <a:bodyPr spcFirstLastPara="1" wrap="square" lIns="163825" tIns="163825" rIns="163825" bIns="163825" anchor="ctr" anchorCtr="0">
              <a:noAutofit/>
            </a:bodyPr>
            <a:lstStyle/>
            <a:p>
              <a:pPr marL="0" marR="0" lvl="0" indent="0" algn="ctr" rtl="0">
                <a:lnSpc>
                  <a:spcPct val="90000"/>
                </a:lnSpc>
                <a:spcBef>
                  <a:spcPts val="0"/>
                </a:spcBef>
                <a:spcAft>
                  <a:spcPts val="0"/>
                </a:spcAft>
                <a:buNone/>
              </a:pPr>
              <a:endParaRPr sz="4300">
                <a:solidFill>
                  <a:schemeClr val="dk1"/>
                </a:solidFill>
                <a:latin typeface="Calibri"/>
                <a:ea typeface="Calibri"/>
                <a:cs typeface="Calibri"/>
                <a:sym typeface="Calibri"/>
              </a:endParaRPr>
            </a:p>
          </p:txBody>
        </p:sp>
        <p:sp>
          <p:nvSpPr>
            <p:cNvPr id="1205" name="Google Shape;1205;g13c5a5cb7a0_0_1098"/>
            <p:cNvSpPr/>
            <p:nvPr/>
          </p:nvSpPr>
          <p:spPr>
            <a:xfrm>
              <a:off x="3369072" y="287337"/>
              <a:ext cx="1814100" cy="9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g13c5a5cb7a0_0_1098"/>
            <p:cNvSpPr txBox="1"/>
            <p:nvPr/>
          </p:nvSpPr>
          <p:spPr>
            <a:xfrm>
              <a:off x="3369072" y="287337"/>
              <a:ext cx="1814100" cy="933000"/>
            </a:xfrm>
            <a:prstGeom prst="rect">
              <a:avLst/>
            </a:prstGeom>
            <a:noFill/>
            <a:ln>
              <a:noFill/>
            </a:ln>
          </p:spPr>
          <p:txBody>
            <a:bodyPr spcFirstLastPara="1" wrap="square" lIns="91425" tIns="91425" rIns="91425" bIns="91425" anchor="ctr" anchorCtr="0">
              <a:noAutofit/>
            </a:bodyPr>
            <a:lstStyle/>
            <a:p>
              <a:pPr marL="228600" marR="0" lvl="1" indent="-76200" algn="l" rtl="0">
                <a:lnSpc>
                  <a:spcPct val="9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a:p>
              <a:pPr marL="228600" marR="0" lvl="1" indent="-76200" algn="l" rtl="0">
                <a:lnSpc>
                  <a:spcPct val="90000"/>
                </a:lnSpc>
                <a:spcBef>
                  <a:spcPts val="36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207" name="Google Shape;1207;g13c5a5cb7a0_0_1098"/>
            <p:cNvSpPr/>
            <p:nvPr/>
          </p:nvSpPr>
          <p:spPr>
            <a:xfrm>
              <a:off x="3369072" y="1220313"/>
              <a:ext cx="1814100" cy="9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g13c5a5cb7a0_0_1098"/>
            <p:cNvSpPr txBox="1"/>
            <p:nvPr/>
          </p:nvSpPr>
          <p:spPr>
            <a:xfrm>
              <a:off x="3369072" y="1220313"/>
              <a:ext cx="1814100" cy="933000"/>
            </a:xfrm>
            <a:prstGeom prst="rect">
              <a:avLst/>
            </a:prstGeom>
            <a:noFill/>
            <a:ln>
              <a:noFill/>
            </a:ln>
          </p:spPr>
          <p:txBody>
            <a:bodyPr spcFirstLastPara="1" wrap="square" lIns="91425" tIns="91425" rIns="91425" bIns="91425" anchor="ctr" anchorCtr="0">
              <a:noAutofit/>
            </a:bodyPr>
            <a:lstStyle/>
            <a:p>
              <a:pPr marL="228600" marR="0" lvl="1" indent="-76200" algn="l" rtl="0">
                <a:lnSpc>
                  <a:spcPct val="9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a:p>
              <a:pPr marL="228600" marR="0" lvl="1" indent="-76200" algn="l" rtl="0">
                <a:lnSpc>
                  <a:spcPct val="90000"/>
                </a:lnSpc>
                <a:spcBef>
                  <a:spcPts val="36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209" name="Google Shape;1209;g13c5a5cb7a0_0_1098"/>
            <p:cNvSpPr/>
            <p:nvPr/>
          </p:nvSpPr>
          <p:spPr>
            <a:xfrm>
              <a:off x="3369072" y="2153286"/>
              <a:ext cx="1814100" cy="9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g13c5a5cb7a0_0_1098"/>
            <p:cNvSpPr txBox="1"/>
            <p:nvPr/>
          </p:nvSpPr>
          <p:spPr>
            <a:xfrm>
              <a:off x="3369072" y="2153286"/>
              <a:ext cx="1814100" cy="933000"/>
            </a:xfrm>
            <a:prstGeom prst="rect">
              <a:avLst/>
            </a:prstGeom>
            <a:noFill/>
            <a:ln>
              <a:noFill/>
            </a:ln>
          </p:spPr>
          <p:txBody>
            <a:bodyPr spcFirstLastPara="1" wrap="square" lIns="91425" tIns="91425" rIns="91425" bIns="91425" anchor="ctr" anchorCtr="0">
              <a:noAutofit/>
            </a:bodyPr>
            <a:lstStyle/>
            <a:p>
              <a:pPr marL="228600" marR="0" lvl="1" indent="-76200" algn="l" rtl="0">
                <a:lnSpc>
                  <a:spcPct val="9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a:p>
              <a:pPr marL="228600" marR="0" lvl="1" indent="-76200" algn="l" rtl="0">
                <a:lnSpc>
                  <a:spcPct val="90000"/>
                </a:lnSpc>
                <a:spcBef>
                  <a:spcPts val="36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13c5a5cb7a0_0_1121"/>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13: Write Figure 4 Legend &amp; Figure 4 Explanation</a:t>
            </a:r>
            <a:endParaRPr/>
          </a:p>
        </p:txBody>
      </p:sp>
      <p:sp>
        <p:nvSpPr>
          <p:cNvPr id="1216" name="Google Shape;1216;g13c5a5cb7a0_0_1121"/>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4 Legend (It is a one line explanation of what figure represents)</a:t>
            </a:r>
            <a:endParaRPr/>
          </a:p>
        </p:txBody>
      </p:sp>
      <p:sp>
        <p:nvSpPr>
          <p:cNvPr id="1217" name="Google Shape;1217;g13c5a5cb7a0_0_1121"/>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4: Write “Subtopic3” </a:t>
            </a:r>
            <a:endParaRPr/>
          </a:p>
        </p:txBody>
      </p:sp>
      <p:sp>
        <p:nvSpPr>
          <p:cNvPr id="1218" name="Google Shape;1218;g13c5a5cb7a0_0_1121"/>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4 Explanation (Explain the figure in your own words, avoid using words like I, WE, YOU, THEY, THEM), -stick to third person language, active voice, present tense</a:t>
            </a:r>
            <a:endParaRPr/>
          </a:p>
        </p:txBody>
      </p:sp>
      <p:sp>
        <p:nvSpPr>
          <p:cNvPr id="1219" name="Google Shape;1219;g13c5a5cb7a0_0_1121"/>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13c5a5cb7a0_0_969"/>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IN"/>
              <a:t>Technical Writing</a:t>
            </a:r>
            <a:endParaRPr/>
          </a:p>
        </p:txBody>
      </p:sp>
      <p:sp>
        <p:nvSpPr>
          <p:cNvPr id="1029" name="Google Shape;1029;g13c5a5cb7a0_0_969"/>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Student Workbook</a:t>
            </a:r>
            <a:endParaRPr b="0"/>
          </a:p>
          <a:p>
            <a:pPr marL="0" lvl="0" indent="0" algn="ctr" rtl="0">
              <a:lnSpc>
                <a:spcPct val="90000"/>
              </a:lnSpc>
              <a:spcBef>
                <a:spcPts val="1000"/>
              </a:spcBef>
              <a:spcAft>
                <a:spcPts val="0"/>
              </a:spcAft>
              <a:buClr>
                <a:schemeClr val="dk1"/>
              </a:buClr>
              <a:buSzPts val="2400"/>
              <a:buNone/>
            </a:pPr>
            <a:br>
              <a:rPr lang="en-IN"/>
            </a:br>
            <a:endParaRPr/>
          </a:p>
        </p:txBody>
      </p:sp>
      <p:sp>
        <p:nvSpPr>
          <p:cNvPr id="1030" name="Google Shape;1030;g13c5a5cb7a0_0_969"/>
          <p:cNvSpPr txBox="1"/>
          <p:nvPr/>
        </p:nvSpPr>
        <p:spPr>
          <a:xfrm>
            <a:off x="172957" y="5458884"/>
            <a:ext cx="8798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1" u="none" strike="noStrike" cap="none">
                <a:solidFill>
                  <a:schemeClr val="dk1"/>
                </a:solidFill>
                <a:highlight>
                  <a:srgbClr val="FFE599"/>
                </a:highlight>
                <a:latin typeface="Calibri"/>
                <a:ea typeface="Calibri"/>
                <a:cs typeface="Calibri"/>
                <a:sym typeface="Calibri"/>
              </a:rPr>
              <a:t>This is a copyright of Dr Phani Kumar Pullela, Professor, RV University. Any one from industry/ academic are FREE to use this content for training and research purpose, without any restrictions. If used for </a:t>
            </a:r>
            <a:r>
              <a:rPr lang="en-IN" sz="1800" i="1">
                <a:solidFill>
                  <a:schemeClr val="dk1"/>
                </a:solidFill>
                <a:highlight>
                  <a:srgbClr val="FFE599"/>
                </a:highlight>
                <a:latin typeface="Calibri"/>
                <a:ea typeface="Calibri"/>
                <a:cs typeface="Calibri"/>
                <a:sym typeface="Calibri"/>
              </a:rPr>
              <a:t>realizing a review paper</a:t>
            </a:r>
            <a:r>
              <a:rPr lang="en-IN" sz="1800" b="0" i="1" u="none" strike="noStrike" cap="none">
                <a:solidFill>
                  <a:schemeClr val="dk1"/>
                </a:solidFill>
                <a:highlight>
                  <a:srgbClr val="FFE599"/>
                </a:highlight>
                <a:latin typeface="Calibri"/>
                <a:ea typeface="Calibri"/>
                <a:cs typeface="Calibri"/>
                <a:sym typeface="Calibri"/>
              </a:rPr>
              <a:t>, </a:t>
            </a:r>
            <a:r>
              <a:rPr lang="en-IN" sz="1800" i="1">
                <a:solidFill>
                  <a:schemeClr val="dk1"/>
                </a:solidFill>
                <a:highlight>
                  <a:srgbClr val="FFE599"/>
                </a:highlight>
                <a:latin typeface="Calibri"/>
                <a:ea typeface="Calibri"/>
                <a:cs typeface="Calibri"/>
                <a:sym typeface="Calibri"/>
              </a:rPr>
              <a:t>k</a:t>
            </a:r>
            <a:r>
              <a:rPr lang="en-IN" sz="1800" b="0" i="1" u="none" strike="noStrike" cap="none">
                <a:solidFill>
                  <a:schemeClr val="dk1"/>
                </a:solidFill>
                <a:highlight>
                  <a:srgbClr val="FFE599"/>
                </a:highlight>
                <a:latin typeface="Calibri"/>
                <a:ea typeface="Calibri"/>
                <a:cs typeface="Calibri"/>
                <a:sym typeface="Calibri"/>
              </a:rPr>
              <a:t>indly acknowledge RV University, Bengaluru in your pu</a:t>
            </a:r>
            <a:r>
              <a:rPr lang="en-IN" sz="1800" i="1">
                <a:solidFill>
                  <a:schemeClr val="dk1"/>
                </a:solidFill>
                <a:highlight>
                  <a:srgbClr val="FFE599"/>
                </a:highlight>
                <a:latin typeface="Calibri"/>
                <a:ea typeface="Calibri"/>
                <a:cs typeface="Calibri"/>
                <a:sym typeface="Calibri"/>
              </a:rPr>
              <a:t>blications!</a:t>
            </a:r>
            <a:endParaRPr sz="1800" i="1">
              <a:solidFill>
                <a:schemeClr val="dk1"/>
              </a:solidFill>
              <a:highlight>
                <a:srgbClr val="FFE599"/>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g13c5a5cb7a0_0_1129"/>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a:t>Step 14: Type “Topic + Subtopic4” in Google Search, Look at Images (minimum 3-5) and Create our own Smart art graphic (Figure 5)</a:t>
            </a:r>
            <a:endParaRPr sz="3600"/>
          </a:p>
        </p:txBody>
      </p:sp>
      <p:sp>
        <p:nvSpPr>
          <p:cNvPr id="1225" name="Google Shape;1225;g13c5a5cb7a0_0_1129"/>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226" name="Google Shape;1226;g13c5a5cb7a0_0_1129"/>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227" name="Google Shape;1227;g13c5a5cb7a0_0_1129"/>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228" name="Google Shape;1228;g13c5a5cb7a0_0_1129"/>
          <p:cNvGrpSpPr/>
          <p:nvPr/>
        </p:nvGrpSpPr>
        <p:grpSpPr>
          <a:xfrm>
            <a:off x="4629150" y="2727622"/>
            <a:ext cx="3887325" cy="3239579"/>
            <a:chOff x="0" y="222547"/>
            <a:chExt cx="5183100" cy="3239579"/>
          </a:xfrm>
        </p:grpSpPr>
        <p:sp>
          <p:nvSpPr>
            <p:cNvPr id="1229" name="Google Shape;1229;g13c5a5cb7a0_0_1129"/>
            <p:cNvSpPr/>
            <p:nvPr/>
          </p:nvSpPr>
          <p:spPr>
            <a:xfrm>
              <a:off x="0" y="222547"/>
              <a:ext cx="5183100" cy="3239400"/>
            </a:xfrm>
            <a:custGeom>
              <a:avLst/>
              <a:gdLst/>
              <a:ahLst/>
              <a:cxnLst/>
              <a:rect l="l" t="t" r="r" b="b"/>
              <a:pathLst>
                <a:path w="120000" h="120000" extrusionOk="0">
                  <a:moveTo>
                    <a:pt x="0" y="120000"/>
                  </a:moveTo>
                  <a:quadBezTo>
                    <a:pt x="20000" y="40000"/>
                    <a:pt x="95000" y="15000"/>
                  </a:quadBezTo>
                  <a:lnTo>
                    <a:pt x="93592" y="0"/>
                  </a:lnTo>
                  <a:lnTo>
                    <a:pt x="120000" y="24000"/>
                  </a:lnTo>
                  <a:lnTo>
                    <a:pt x="99225" y="60000"/>
                  </a:lnTo>
                  <a:lnTo>
                    <a:pt x="97817" y="45000"/>
                  </a:lnTo>
                  <a:quadBezTo>
                    <a:pt x="30000" y="55000"/>
                    <a:pt x="0" y="120000"/>
                  </a:quadBezTo>
                  <a:close/>
                </a:path>
              </a:pathLst>
            </a:custGeom>
            <a:solidFill>
              <a:srgbClr val="CF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g13c5a5cb7a0_0_1129"/>
            <p:cNvSpPr/>
            <p:nvPr/>
          </p:nvSpPr>
          <p:spPr>
            <a:xfrm>
              <a:off x="658264" y="2458445"/>
              <a:ext cx="134700" cy="134700"/>
            </a:xfrm>
            <a:prstGeom prst="ellipse">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g13c5a5cb7a0_0_1129"/>
            <p:cNvSpPr/>
            <p:nvPr/>
          </p:nvSpPr>
          <p:spPr>
            <a:xfrm>
              <a:off x="725646" y="2525826"/>
              <a:ext cx="1207800" cy="9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g13c5a5cb7a0_0_1129"/>
            <p:cNvSpPr txBox="1"/>
            <p:nvPr/>
          </p:nvSpPr>
          <p:spPr>
            <a:xfrm>
              <a:off x="725646" y="2525826"/>
              <a:ext cx="1207800" cy="936300"/>
            </a:xfrm>
            <a:prstGeom prst="rect">
              <a:avLst/>
            </a:prstGeom>
            <a:noFill/>
            <a:ln>
              <a:noFill/>
            </a:ln>
          </p:spPr>
          <p:txBody>
            <a:bodyPr spcFirstLastPara="1" wrap="square" lIns="71400" tIns="0" rIns="0" bIns="0" anchor="t" anchorCtr="0">
              <a:noAutofit/>
            </a:bodyPr>
            <a:lstStyle/>
            <a:p>
              <a:pPr marL="0" marR="0" lvl="0" indent="0" algn="l" rtl="0">
                <a:lnSpc>
                  <a:spcPct val="90000"/>
                </a:lnSpc>
                <a:spcBef>
                  <a:spcPts val="0"/>
                </a:spcBef>
                <a:spcAft>
                  <a:spcPts val="0"/>
                </a:spcAft>
                <a:buNone/>
              </a:pPr>
              <a:endParaRPr sz="3900">
                <a:solidFill>
                  <a:schemeClr val="dk1"/>
                </a:solidFill>
                <a:latin typeface="Calibri"/>
                <a:ea typeface="Calibri"/>
                <a:cs typeface="Calibri"/>
                <a:sym typeface="Calibri"/>
              </a:endParaRPr>
            </a:p>
          </p:txBody>
        </p:sp>
        <p:sp>
          <p:nvSpPr>
            <p:cNvPr id="1233" name="Google Shape;1233;g13c5a5cb7a0_0_1129"/>
            <p:cNvSpPr/>
            <p:nvPr/>
          </p:nvSpPr>
          <p:spPr>
            <a:xfrm>
              <a:off x="1847806" y="1577951"/>
              <a:ext cx="243600" cy="243600"/>
            </a:xfrm>
            <a:prstGeom prst="ellipse">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g13c5a5cb7a0_0_1129"/>
            <p:cNvSpPr/>
            <p:nvPr/>
          </p:nvSpPr>
          <p:spPr>
            <a:xfrm>
              <a:off x="1969611" y="1699756"/>
              <a:ext cx="1244100" cy="176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g13c5a5cb7a0_0_1129"/>
            <p:cNvSpPr txBox="1"/>
            <p:nvPr/>
          </p:nvSpPr>
          <p:spPr>
            <a:xfrm>
              <a:off x="1969611" y="1699756"/>
              <a:ext cx="1244100" cy="1762200"/>
            </a:xfrm>
            <a:prstGeom prst="rect">
              <a:avLst/>
            </a:prstGeom>
            <a:noFill/>
            <a:ln>
              <a:noFill/>
            </a:ln>
          </p:spPr>
          <p:txBody>
            <a:bodyPr spcFirstLastPara="1" wrap="square" lIns="129075" tIns="0" rIns="0" bIns="0" anchor="t" anchorCtr="0">
              <a:noAutofit/>
            </a:bodyPr>
            <a:lstStyle/>
            <a:p>
              <a:pPr marL="0" marR="0" lvl="0" indent="0" algn="l" rtl="0">
                <a:lnSpc>
                  <a:spcPct val="90000"/>
                </a:lnSpc>
                <a:spcBef>
                  <a:spcPts val="0"/>
                </a:spcBef>
                <a:spcAft>
                  <a:spcPts val="0"/>
                </a:spcAft>
                <a:buNone/>
              </a:pPr>
              <a:endParaRPr sz="3800">
                <a:solidFill>
                  <a:schemeClr val="dk1"/>
                </a:solidFill>
                <a:latin typeface="Calibri"/>
                <a:ea typeface="Calibri"/>
                <a:cs typeface="Calibri"/>
                <a:sym typeface="Calibri"/>
              </a:endParaRPr>
            </a:p>
          </p:txBody>
        </p:sp>
        <p:sp>
          <p:nvSpPr>
            <p:cNvPr id="1236" name="Google Shape;1236;g13c5a5cb7a0_0_1129"/>
            <p:cNvSpPr/>
            <p:nvPr/>
          </p:nvSpPr>
          <p:spPr>
            <a:xfrm>
              <a:off x="3278366" y="1042139"/>
              <a:ext cx="336900" cy="336900"/>
            </a:xfrm>
            <a:prstGeom prst="ellipse">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g13c5a5cb7a0_0_1129"/>
            <p:cNvSpPr/>
            <p:nvPr/>
          </p:nvSpPr>
          <p:spPr>
            <a:xfrm>
              <a:off x="3446820" y="1210592"/>
              <a:ext cx="1244100" cy="225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g13c5a5cb7a0_0_1129"/>
            <p:cNvSpPr txBox="1"/>
            <p:nvPr/>
          </p:nvSpPr>
          <p:spPr>
            <a:xfrm>
              <a:off x="3446820" y="1210592"/>
              <a:ext cx="1244100" cy="2251500"/>
            </a:xfrm>
            <a:prstGeom prst="rect">
              <a:avLst/>
            </a:prstGeom>
            <a:noFill/>
            <a:ln>
              <a:noFill/>
            </a:ln>
          </p:spPr>
          <p:txBody>
            <a:bodyPr spcFirstLastPara="1" wrap="square" lIns="178500" tIns="0" rIns="0" bIns="0" anchor="t" anchorCtr="0">
              <a:noAutofit/>
            </a:bodyPr>
            <a:lstStyle/>
            <a:p>
              <a:pPr marL="0" marR="0" lvl="0" indent="0" algn="l" rtl="0">
                <a:lnSpc>
                  <a:spcPct val="90000"/>
                </a:lnSpc>
                <a:spcBef>
                  <a:spcPts val="0"/>
                </a:spcBef>
                <a:spcAft>
                  <a:spcPts val="0"/>
                </a:spcAft>
                <a:buNone/>
              </a:pPr>
              <a:endParaRPr sz="3700">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g13c5a5cb7a0_0_1147"/>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15: Write Figure 5 Legend &amp; Figure 5 Explanation</a:t>
            </a:r>
            <a:endParaRPr/>
          </a:p>
        </p:txBody>
      </p:sp>
      <p:sp>
        <p:nvSpPr>
          <p:cNvPr id="1244" name="Google Shape;1244;g13c5a5cb7a0_0_1147"/>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5 Legend (It is a one line explanation of what figure represents)</a:t>
            </a:r>
            <a:endParaRPr/>
          </a:p>
        </p:txBody>
      </p:sp>
      <p:sp>
        <p:nvSpPr>
          <p:cNvPr id="1245" name="Google Shape;1245;g13c5a5cb7a0_0_1147"/>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5: Write “Subtopic4” </a:t>
            </a:r>
            <a:endParaRPr/>
          </a:p>
        </p:txBody>
      </p:sp>
      <p:sp>
        <p:nvSpPr>
          <p:cNvPr id="1246" name="Google Shape;1246;g13c5a5cb7a0_0_1147"/>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5 Explanation (Explain the figure in your own words, avoid using words like I, WE, YOU, THEY, THEM), -stick to third person language, active voice, present tense</a:t>
            </a:r>
            <a:endParaRPr/>
          </a:p>
        </p:txBody>
      </p:sp>
      <p:sp>
        <p:nvSpPr>
          <p:cNvPr id="1247" name="Google Shape;1247;g13c5a5cb7a0_0_1147"/>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g13c5a5cb7a0_0_1155"/>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a:t>Step 16: Type “Topic + Subtopic5” in Google Search, Look at Images (minimum 3-5) and Create our own Smart art graphic (Figure 6)</a:t>
            </a:r>
            <a:endParaRPr sz="3600"/>
          </a:p>
        </p:txBody>
      </p:sp>
      <p:sp>
        <p:nvSpPr>
          <p:cNvPr id="1253" name="Google Shape;1253;g13c5a5cb7a0_0_1155"/>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Representative Image from Google search</a:t>
            </a:r>
            <a:endParaRPr/>
          </a:p>
        </p:txBody>
      </p:sp>
      <p:sp>
        <p:nvSpPr>
          <p:cNvPr id="1254" name="Google Shape;1254;g13c5a5cb7a0_0_1155"/>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1255" name="Google Shape;1255;g13c5a5cb7a0_0_1155"/>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IN"/>
              <a:t>Redrawn by Student</a:t>
            </a:r>
            <a:endParaRPr/>
          </a:p>
        </p:txBody>
      </p:sp>
      <p:grpSp>
        <p:nvGrpSpPr>
          <p:cNvPr id="1256" name="Google Shape;1256;g13c5a5cb7a0_0_1155"/>
          <p:cNvGrpSpPr/>
          <p:nvPr/>
        </p:nvGrpSpPr>
        <p:grpSpPr>
          <a:xfrm>
            <a:off x="4629531" y="3222292"/>
            <a:ext cx="3886682" cy="2250189"/>
            <a:chOff x="508" y="717217"/>
            <a:chExt cx="5182242" cy="2250189"/>
          </a:xfrm>
        </p:grpSpPr>
        <p:sp>
          <p:nvSpPr>
            <p:cNvPr id="1257" name="Google Shape;1257;g13c5a5cb7a0_0_1155"/>
            <p:cNvSpPr/>
            <p:nvPr/>
          </p:nvSpPr>
          <p:spPr>
            <a:xfrm>
              <a:off x="508" y="1697397"/>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g13c5a5cb7a0_0_1155"/>
            <p:cNvSpPr txBox="1"/>
            <p:nvPr/>
          </p:nvSpPr>
          <p:spPr>
            <a:xfrm>
              <a:off x="20479" y="1717368"/>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sp>
          <p:nvSpPr>
            <p:cNvPr id="1259" name="Google Shape;1259;g13c5a5cb7a0_0_1155"/>
            <p:cNvSpPr/>
            <p:nvPr/>
          </p:nvSpPr>
          <p:spPr>
            <a:xfrm rot="-2829150">
              <a:off x="1235876" y="1727742"/>
              <a:ext cx="802001" cy="33322"/>
            </a:xfrm>
            <a:custGeom>
              <a:avLst/>
              <a:gdLst/>
              <a:ahLst/>
              <a:cxnLst/>
              <a:rect l="l" t="t" r="r" b="b"/>
              <a:pathLst>
                <a:path w="120000" h="120000" extrusionOk="0">
                  <a:moveTo>
                    <a:pt x="0" y="60000"/>
                  </a:moveTo>
                  <a:lnTo>
                    <a:pt x="120000" y="60000"/>
                  </a:lnTo>
                </a:path>
              </a:pathLst>
            </a:cu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g13c5a5cb7a0_0_1155"/>
            <p:cNvSpPr txBox="1"/>
            <p:nvPr/>
          </p:nvSpPr>
          <p:spPr>
            <a:xfrm rot="-2827266">
              <a:off x="1616932" y="1724231"/>
              <a:ext cx="40120" cy="401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261" name="Google Shape;1261;g13c5a5cb7a0_0_1155"/>
            <p:cNvSpPr/>
            <p:nvPr/>
          </p:nvSpPr>
          <p:spPr>
            <a:xfrm>
              <a:off x="1909729" y="1109289"/>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g13c5a5cb7a0_0_1155"/>
            <p:cNvSpPr txBox="1"/>
            <p:nvPr/>
          </p:nvSpPr>
          <p:spPr>
            <a:xfrm>
              <a:off x="1929700" y="1129260"/>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sp>
          <p:nvSpPr>
            <p:cNvPr id="1263" name="Google Shape;1263;g13c5a5cb7a0_0_1155"/>
            <p:cNvSpPr/>
            <p:nvPr/>
          </p:nvSpPr>
          <p:spPr>
            <a:xfrm rot="-2142791">
              <a:off x="3210329" y="1237494"/>
              <a:ext cx="671717" cy="33305"/>
            </a:xfrm>
            <a:custGeom>
              <a:avLst/>
              <a:gdLst/>
              <a:ahLst/>
              <a:cxnLst/>
              <a:rect l="l" t="t" r="r" b="b"/>
              <a:pathLst>
                <a:path w="120000" h="120000" extrusionOk="0">
                  <a:moveTo>
                    <a:pt x="0" y="60000"/>
                  </a:moveTo>
                  <a:lnTo>
                    <a:pt x="120000" y="60000"/>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g13c5a5cb7a0_0_1155"/>
            <p:cNvSpPr txBox="1"/>
            <p:nvPr/>
          </p:nvSpPr>
          <p:spPr>
            <a:xfrm rot="-2132261">
              <a:off x="3529391" y="1237475"/>
              <a:ext cx="33549" cy="3354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265" name="Google Shape;1265;g13c5a5cb7a0_0_1155"/>
            <p:cNvSpPr/>
            <p:nvPr/>
          </p:nvSpPr>
          <p:spPr>
            <a:xfrm>
              <a:off x="3818950" y="717217"/>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g13c5a5cb7a0_0_1155"/>
            <p:cNvSpPr txBox="1"/>
            <p:nvPr/>
          </p:nvSpPr>
          <p:spPr>
            <a:xfrm>
              <a:off x="3838921" y="737188"/>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sp>
          <p:nvSpPr>
            <p:cNvPr id="1267" name="Google Shape;1267;g13c5a5cb7a0_0_1155"/>
            <p:cNvSpPr/>
            <p:nvPr/>
          </p:nvSpPr>
          <p:spPr>
            <a:xfrm rot="2142791">
              <a:off x="3210270" y="1629594"/>
              <a:ext cx="671717" cy="33305"/>
            </a:xfrm>
            <a:custGeom>
              <a:avLst/>
              <a:gdLst/>
              <a:ahLst/>
              <a:cxnLst/>
              <a:rect l="l" t="t" r="r" b="b"/>
              <a:pathLst>
                <a:path w="120000" h="120000" extrusionOk="0">
                  <a:moveTo>
                    <a:pt x="0" y="60000"/>
                  </a:moveTo>
                  <a:lnTo>
                    <a:pt x="120000" y="60000"/>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g13c5a5cb7a0_0_1155"/>
            <p:cNvSpPr txBox="1"/>
            <p:nvPr/>
          </p:nvSpPr>
          <p:spPr>
            <a:xfrm rot="2132261">
              <a:off x="3529494" y="1629444"/>
              <a:ext cx="33549" cy="33549"/>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269" name="Google Shape;1269;g13c5a5cb7a0_0_1155"/>
            <p:cNvSpPr/>
            <p:nvPr/>
          </p:nvSpPr>
          <p:spPr>
            <a:xfrm>
              <a:off x="3818950" y="1501361"/>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13c5a5cb7a0_0_1155"/>
            <p:cNvSpPr txBox="1"/>
            <p:nvPr/>
          </p:nvSpPr>
          <p:spPr>
            <a:xfrm>
              <a:off x="3838921" y="1521332"/>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sp>
          <p:nvSpPr>
            <p:cNvPr id="1271" name="Google Shape;1271;g13c5a5cb7a0_0_1155"/>
            <p:cNvSpPr/>
            <p:nvPr/>
          </p:nvSpPr>
          <p:spPr>
            <a:xfrm rot="2829150">
              <a:off x="1235998" y="2315742"/>
              <a:ext cx="802001" cy="33322"/>
            </a:xfrm>
            <a:custGeom>
              <a:avLst/>
              <a:gdLst/>
              <a:ahLst/>
              <a:cxnLst/>
              <a:rect l="l" t="t" r="r" b="b"/>
              <a:pathLst>
                <a:path w="120000" h="120000" extrusionOk="0">
                  <a:moveTo>
                    <a:pt x="0" y="60000"/>
                  </a:moveTo>
                  <a:lnTo>
                    <a:pt x="120000" y="60000"/>
                  </a:lnTo>
                </a:path>
              </a:pathLst>
            </a:cu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g13c5a5cb7a0_0_1155"/>
            <p:cNvSpPr txBox="1"/>
            <p:nvPr/>
          </p:nvSpPr>
          <p:spPr>
            <a:xfrm rot="2827266">
              <a:off x="1616938" y="2312333"/>
              <a:ext cx="40120" cy="401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273" name="Google Shape;1273;g13c5a5cb7a0_0_1155"/>
            <p:cNvSpPr/>
            <p:nvPr/>
          </p:nvSpPr>
          <p:spPr>
            <a:xfrm>
              <a:off x="1909729" y="2285506"/>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g13c5a5cb7a0_0_1155"/>
            <p:cNvSpPr txBox="1"/>
            <p:nvPr/>
          </p:nvSpPr>
          <p:spPr>
            <a:xfrm>
              <a:off x="1929700" y="2305477"/>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sp>
          <p:nvSpPr>
            <p:cNvPr id="1275" name="Google Shape;1275;g13c5a5cb7a0_0_1155"/>
            <p:cNvSpPr/>
            <p:nvPr/>
          </p:nvSpPr>
          <p:spPr>
            <a:xfrm>
              <a:off x="3273458" y="2609783"/>
              <a:ext cx="545400" cy="33300"/>
            </a:xfrm>
            <a:custGeom>
              <a:avLst/>
              <a:gdLst/>
              <a:ahLst/>
              <a:cxnLst/>
              <a:rect l="l" t="t" r="r" b="b"/>
              <a:pathLst>
                <a:path w="120000" h="120000" extrusionOk="0">
                  <a:moveTo>
                    <a:pt x="0" y="60000"/>
                  </a:moveTo>
                  <a:lnTo>
                    <a:pt x="120000" y="60000"/>
                  </a:lnTo>
                </a:path>
              </a:pathLst>
            </a:custGeom>
            <a:noFill/>
            <a:ln w="12700" cap="flat" cmpd="sng">
              <a:solidFill>
                <a:srgbClr val="528CB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g13c5a5cb7a0_0_1155"/>
            <p:cNvSpPr txBox="1"/>
            <p:nvPr/>
          </p:nvSpPr>
          <p:spPr>
            <a:xfrm>
              <a:off x="3532567" y="2612801"/>
              <a:ext cx="27300" cy="273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1277" name="Google Shape;1277;g13c5a5cb7a0_0_1155"/>
            <p:cNvSpPr/>
            <p:nvPr/>
          </p:nvSpPr>
          <p:spPr>
            <a:xfrm>
              <a:off x="3818950" y="2285506"/>
              <a:ext cx="1363800" cy="681900"/>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g13c5a5cb7a0_0_1155"/>
            <p:cNvSpPr txBox="1"/>
            <p:nvPr/>
          </p:nvSpPr>
          <p:spPr>
            <a:xfrm>
              <a:off x="3838921" y="2305477"/>
              <a:ext cx="1323900" cy="642000"/>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None/>
              </a:pPr>
              <a:endParaRPr sz="4200">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g13c5a5cb7a0_0_1185"/>
          <p:cNvSpPr txBox="1">
            <a:spLocks noGrp="1"/>
          </p:cNvSpPr>
          <p:nvPr>
            <p:ph type="title"/>
          </p:nvPr>
        </p:nvSpPr>
        <p:spPr>
          <a:xfrm>
            <a:off x="629841"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17: Write Figure 6 Legend &amp; Figure 6 Explanation</a:t>
            </a:r>
            <a:endParaRPr/>
          </a:p>
        </p:txBody>
      </p:sp>
      <p:sp>
        <p:nvSpPr>
          <p:cNvPr id="1284" name="Google Shape;1284;g13c5a5cb7a0_0_1185"/>
          <p:cNvSpPr txBox="1">
            <a:spLocks noGrp="1"/>
          </p:cNvSpPr>
          <p:nvPr>
            <p:ph type="body" idx="1"/>
          </p:nvPr>
        </p:nvSpPr>
        <p:spPr>
          <a:xfrm>
            <a:off x="629841" y="1681163"/>
            <a:ext cx="38685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6 Legend (It is a one line explanation of what figure represents)</a:t>
            </a:r>
            <a:endParaRPr/>
          </a:p>
        </p:txBody>
      </p:sp>
      <p:sp>
        <p:nvSpPr>
          <p:cNvPr id="1285" name="Google Shape;1285;g13c5a5cb7a0_0_1185"/>
          <p:cNvSpPr txBox="1">
            <a:spLocks noGrp="1"/>
          </p:cNvSpPr>
          <p:nvPr>
            <p:ph type="body" idx="2"/>
          </p:nvPr>
        </p:nvSpPr>
        <p:spPr>
          <a:xfrm>
            <a:off x="629841" y="2505075"/>
            <a:ext cx="3868500" cy="36846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Figure 6: Write “Subtopic5” </a:t>
            </a:r>
            <a:endParaRPr/>
          </a:p>
        </p:txBody>
      </p:sp>
      <p:sp>
        <p:nvSpPr>
          <p:cNvPr id="1286" name="Google Shape;1286;g13c5a5cb7a0_0_1185"/>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rmAutofit fontScale="62500" lnSpcReduction="20000"/>
          </a:bodyPr>
          <a:lstStyle/>
          <a:p>
            <a:pPr marL="0" lvl="0" indent="0" algn="l" rtl="0">
              <a:lnSpc>
                <a:spcPct val="90000"/>
              </a:lnSpc>
              <a:spcBef>
                <a:spcPts val="0"/>
              </a:spcBef>
              <a:spcAft>
                <a:spcPts val="0"/>
              </a:spcAft>
              <a:buClr>
                <a:schemeClr val="dk1"/>
              </a:buClr>
              <a:buSzPct val="100000"/>
              <a:buNone/>
            </a:pPr>
            <a:r>
              <a:rPr lang="en-IN"/>
              <a:t>Figure 6 Explanation (Explain the figure in your own words, avoid using words like I, WE, YOU, THEY, THEM), -stick to third person language, active voice, present tense</a:t>
            </a:r>
            <a:endParaRPr/>
          </a:p>
        </p:txBody>
      </p:sp>
      <p:sp>
        <p:nvSpPr>
          <p:cNvPr id="1287" name="Google Shape;1287;g13c5a5cb7a0_0_1185"/>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g13c5a5cb7a0_0_119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25% of your original review article is complete</a:t>
            </a:r>
            <a:endParaRPr/>
          </a:p>
        </p:txBody>
      </p:sp>
      <p:sp>
        <p:nvSpPr>
          <p:cNvPr id="1293" name="Google Shape;1293;g13c5a5cb7a0_0_119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r>
              <a:rPr lang="en-IN" b="1">
                <a:solidFill>
                  <a:srgbClr val="CC0000"/>
                </a:solidFill>
              </a:rPr>
              <a:t>Assignment 2 is complete</a:t>
            </a:r>
            <a:endParaRPr b="1">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g13c5a5cb7a0_0_1468"/>
          <p:cNvSpPr txBox="1">
            <a:spLocks noGrp="1"/>
          </p:cNvSpPr>
          <p:nvPr>
            <p:ph type="body" idx="1"/>
          </p:nvPr>
        </p:nvSpPr>
        <p:spPr>
          <a:xfrm>
            <a:off x="467544" y="116632"/>
            <a:ext cx="8229600" cy="15123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4400"/>
              <a:buChar char="•"/>
            </a:pPr>
            <a:r>
              <a:rPr lang="en-IN" sz="4400"/>
              <a:t>STORY 5: PROF ANIL KUMAR &amp; DISCOVERY OF 2D NMR</a:t>
            </a:r>
            <a:endParaRPr/>
          </a:p>
        </p:txBody>
      </p:sp>
      <p:pic>
        <p:nvPicPr>
          <p:cNvPr id="1299" name="Google Shape;1299;g13c5a5cb7a0_0_1468"/>
          <p:cNvPicPr preferRelativeResize="0"/>
          <p:nvPr/>
        </p:nvPicPr>
        <p:blipFill rotWithShape="1">
          <a:blip r:embed="rId3">
            <a:alphaModFix/>
          </a:blip>
          <a:srcRect/>
          <a:stretch/>
        </p:blipFill>
        <p:spPr>
          <a:xfrm>
            <a:off x="61219" y="1751290"/>
            <a:ext cx="8975277" cy="3765942"/>
          </a:xfrm>
          <a:prstGeom prst="rect">
            <a:avLst/>
          </a:prstGeom>
          <a:noFill/>
          <a:ln>
            <a:noFill/>
          </a:ln>
        </p:spPr>
      </p:pic>
      <p:sp>
        <p:nvSpPr>
          <p:cNvPr id="1300" name="Google Shape;1300;g13c5a5cb7a0_0_1468"/>
          <p:cNvSpPr txBox="1"/>
          <p:nvPr/>
        </p:nvSpPr>
        <p:spPr>
          <a:xfrm>
            <a:off x="1331640" y="6165304"/>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5 MIN</a:t>
            </a:r>
            <a:endParaRPr/>
          </a:p>
        </p:txBody>
      </p:sp>
      <p:sp>
        <p:nvSpPr>
          <p:cNvPr id="1301" name="Google Shape;1301;g13c5a5cb7a0_0_1468"/>
          <p:cNvSpPr txBox="1"/>
          <p:nvPr/>
        </p:nvSpPr>
        <p:spPr>
          <a:xfrm>
            <a:off x="2436125" y="2743200"/>
            <a:ext cx="4596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1" i="1">
                <a:latin typeface="Calibri"/>
                <a:ea typeface="Calibri"/>
                <a:cs typeface="Calibri"/>
                <a:sym typeface="Calibri"/>
              </a:rPr>
              <a:t>Learn to do things for your satisfaction, not  to impress others!</a:t>
            </a:r>
            <a:endParaRPr sz="1600" b="1" i="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g13c5a5cb7a0_0_15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Google scholar</a:t>
            </a:r>
            <a:endParaRPr/>
          </a:p>
        </p:txBody>
      </p:sp>
      <p:sp>
        <p:nvSpPr>
          <p:cNvPr id="1307" name="Google Shape;1307;g13c5a5cb7a0_0_152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https://scholar.google.com/</a:t>
            </a:r>
            <a:endParaRPr/>
          </a:p>
        </p:txBody>
      </p:sp>
      <p:sp>
        <p:nvSpPr>
          <p:cNvPr id="1308" name="Google Shape;1308;g13c5a5cb7a0_0_152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26</a:t>
            </a:fld>
            <a:endParaRPr/>
          </a:p>
        </p:txBody>
      </p:sp>
      <p:pic>
        <p:nvPicPr>
          <p:cNvPr id="1309" name="Google Shape;1309;g13c5a5cb7a0_0_1527"/>
          <p:cNvPicPr preferRelativeResize="0"/>
          <p:nvPr/>
        </p:nvPicPr>
        <p:blipFill rotWithShape="1">
          <a:blip r:embed="rId3">
            <a:alphaModFix/>
          </a:blip>
          <a:srcRect/>
          <a:stretch/>
        </p:blipFill>
        <p:spPr>
          <a:xfrm>
            <a:off x="1331640" y="2996952"/>
            <a:ext cx="6179240" cy="2366963"/>
          </a:xfrm>
          <a:prstGeom prst="rect">
            <a:avLst/>
          </a:prstGeom>
          <a:noFill/>
          <a:ln>
            <a:noFill/>
          </a:ln>
        </p:spPr>
      </p:pic>
      <p:sp>
        <p:nvSpPr>
          <p:cNvPr id="1310" name="Google Shape;1310;g13c5a5cb7a0_0_1527"/>
          <p:cNvSpPr txBox="1"/>
          <p:nvPr/>
        </p:nvSpPr>
        <p:spPr>
          <a:xfrm>
            <a:off x="1691680" y="5805264"/>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2 MIN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g13c5a5cb7a0_0_14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27</a:t>
            </a:fld>
            <a:endParaRPr/>
          </a:p>
        </p:txBody>
      </p:sp>
      <p:pic>
        <p:nvPicPr>
          <p:cNvPr id="1316" name="Google Shape;1316;g13c5a5cb7a0_0_1490"/>
          <p:cNvPicPr preferRelativeResize="0"/>
          <p:nvPr/>
        </p:nvPicPr>
        <p:blipFill rotWithShape="1">
          <a:blip r:embed="rId3">
            <a:alphaModFix/>
          </a:blip>
          <a:srcRect/>
          <a:stretch/>
        </p:blipFill>
        <p:spPr>
          <a:xfrm>
            <a:off x="120994" y="1740701"/>
            <a:ext cx="8902013" cy="5117300"/>
          </a:xfrm>
          <a:prstGeom prst="rect">
            <a:avLst/>
          </a:prstGeom>
          <a:noFill/>
          <a:ln>
            <a:noFill/>
          </a:ln>
        </p:spPr>
      </p:pic>
      <p:pic>
        <p:nvPicPr>
          <p:cNvPr id="1317" name="Google Shape;1317;g13c5a5cb7a0_0_1490"/>
          <p:cNvPicPr preferRelativeResize="0"/>
          <p:nvPr/>
        </p:nvPicPr>
        <p:blipFill rotWithShape="1">
          <a:blip r:embed="rId4">
            <a:alphaModFix/>
          </a:blip>
          <a:srcRect/>
          <a:stretch/>
        </p:blipFill>
        <p:spPr>
          <a:xfrm>
            <a:off x="2832230" y="44624"/>
            <a:ext cx="4170075" cy="1728192"/>
          </a:xfrm>
          <a:prstGeom prst="rect">
            <a:avLst/>
          </a:prstGeom>
          <a:noFill/>
          <a:ln>
            <a:noFill/>
          </a:ln>
        </p:spPr>
      </p:pic>
      <p:sp>
        <p:nvSpPr>
          <p:cNvPr id="1318" name="Google Shape;1318;g13c5a5cb7a0_0_1490"/>
          <p:cNvSpPr txBox="1"/>
          <p:nvPr/>
        </p:nvSpPr>
        <p:spPr>
          <a:xfrm>
            <a:off x="467544" y="539388"/>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6 MIN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g13c5a5cb7a0_0_1198"/>
          <p:cNvSpPr txBox="1">
            <a:spLocks noGrp="1"/>
          </p:cNvSpPr>
          <p:nvPr>
            <p:ph type="title"/>
          </p:nvPr>
        </p:nvSpPr>
        <p:spPr>
          <a:xfrm>
            <a:off x="664950" y="123575"/>
            <a:ext cx="70350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1.1: Type topic &amp; subtopic 1 in Google Scholar, identify papers from reputed publishers and having high citations (&gt; 10)</a:t>
            </a:r>
            <a:endParaRPr sz="2000" dirty="0"/>
          </a:p>
        </p:txBody>
      </p:sp>
      <p:graphicFrame>
        <p:nvGraphicFramePr>
          <p:cNvPr id="1324" name="Google Shape;1324;g13c5a5cb7a0_0_1198"/>
          <p:cNvGraphicFramePr/>
          <p:nvPr>
            <p:extLst>
              <p:ext uri="{D42A27DB-BD31-4B8C-83A1-F6EECF244321}">
                <p14:modId xmlns:p14="http://schemas.microsoft.com/office/powerpoint/2010/main" val="1231298747"/>
              </p:ext>
            </p:extLst>
          </p:nvPr>
        </p:nvGraphicFramePr>
        <p:xfrm>
          <a:off x="442452" y="832513"/>
          <a:ext cx="8219767" cy="5931363"/>
        </p:xfrm>
        <a:graphic>
          <a:graphicData uri="http://schemas.openxmlformats.org/drawingml/2006/table">
            <a:tbl>
              <a:tblPr firstRow="1" bandRow="1">
                <a:noFill/>
                <a:tableStyleId>{2DB7313F-EFAE-4E8B-8674-C2E3CAE458C8}</a:tableStyleId>
              </a:tblPr>
              <a:tblGrid>
                <a:gridCol w="2032329">
                  <a:extLst>
                    <a:ext uri="{9D8B030D-6E8A-4147-A177-3AD203B41FA5}">
                      <a16:colId xmlns:a16="http://schemas.microsoft.com/office/drawing/2014/main" val="20000"/>
                    </a:ext>
                  </a:extLst>
                </a:gridCol>
                <a:gridCol w="6187438">
                  <a:extLst>
                    <a:ext uri="{9D8B030D-6E8A-4147-A177-3AD203B41FA5}">
                      <a16:colId xmlns:a16="http://schemas.microsoft.com/office/drawing/2014/main" val="20001"/>
                    </a:ext>
                  </a:extLst>
                </a:gridCol>
              </a:tblGrid>
              <a:tr h="70207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Guidelines for conducting systematic mapping studies in software engineering: An update</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307554">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fi-FI" sz="1400" dirty="0"/>
                        <a:t>Kai Petersen, Sairam Vakkalanka, Ludwik Kuzniarz</a:t>
                      </a:r>
                      <a:endParaRPr sz="1400" dirty="0"/>
                    </a:p>
                  </a:txBody>
                  <a:tcPr marL="91450" marR="91450" marT="45725" marB="45725"/>
                </a:tc>
                <a:extLst>
                  <a:ext uri="{0D108BD9-81ED-4DB2-BD59-A6C34878D82A}">
                    <a16:rowId xmlns:a16="http://schemas.microsoft.com/office/drawing/2014/main" val="10001"/>
                  </a:ext>
                </a:extLst>
              </a:tr>
              <a:tr h="307554">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endParaRPr sz="1400" dirty="0"/>
                    </a:p>
                  </a:txBody>
                  <a:tcPr marL="91450" marR="91450" marT="45725" marB="45725"/>
                </a:tc>
                <a:extLst>
                  <a:ext uri="{0D108BD9-81ED-4DB2-BD59-A6C34878D82A}">
                    <a16:rowId xmlns:a16="http://schemas.microsoft.com/office/drawing/2014/main" val="10002"/>
                  </a:ext>
                </a:extLst>
              </a:tr>
              <a:tr h="307554">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2015</a:t>
                      </a:r>
                      <a:endParaRPr sz="1400" dirty="0"/>
                    </a:p>
                  </a:txBody>
                  <a:tcPr marL="91450" marR="91450" marT="45725" marB="45725"/>
                </a:tc>
                <a:extLst>
                  <a:ext uri="{0D108BD9-81ED-4DB2-BD59-A6C34878D82A}">
                    <a16:rowId xmlns:a16="http://schemas.microsoft.com/office/drawing/2014/main" val="10003"/>
                  </a:ext>
                </a:extLst>
              </a:tr>
              <a:tr h="307554">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64</a:t>
                      </a:r>
                      <a:endParaRPr sz="1400" dirty="0"/>
                    </a:p>
                  </a:txBody>
                  <a:tcPr marL="91450" marR="91450" marT="45725" marB="45725"/>
                </a:tc>
                <a:extLst>
                  <a:ext uri="{0D108BD9-81ED-4DB2-BD59-A6C34878D82A}">
                    <a16:rowId xmlns:a16="http://schemas.microsoft.com/office/drawing/2014/main" val="10004"/>
                  </a:ext>
                </a:extLst>
              </a:tr>
              <a:tr h="307554">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1-18</a:t>
                      </a:r>
                      <a:endParaRPr sz="1400" dirty="0"/>
                    </a:p>
                  </a:txBody>
                  <a:tcPr marL="91450" marR="91450" marT="45725" marB="45725"/>
                </a:tc>
                <a:extLst>
                  <a:ext uri="{0D108BD9-81ED-4DB2-BD59-A6C34878D82A}">
                    <a16:rowId xmlns:a16="http://schemas.microsoft.com/office/drawing/2014/main" val="10005"/>
                  </a:ext>
                </a:extLst>
              </a:tr>
              <a:tr h="648112">
                <a:tc>
                  <a:txBody>
                    <a:bodyPr/>
                    <a:lstStyle/>
                    <a:p>
                      <a:pPr marL="0" marR="0" lvl="0" indent="0" algn="l" rtl="0">
                        <a:spcBef>
                          <a:spcPts val="0"/>
                        </a:spcBef>
                        <a:spcAft>
                          <a:spcPts val="0"/>
                        </a:spcAft>
                        <a:buNone/>
                      </a:pPr>
                      <a:r>
                        <a:rPr lang="en-IN" sz="1200" dirty="0"/>
                        <a:t>Document identification Number (DOI), paste complete link</a:t>
                      </a:r>
                      <a:endParaRPr sz="1200" dirty="0"/>
                    </a:p>
                  </a:txBody>
                  <a:tcPr marL="91450" marR="91450" marT="45725" marB="45725"/>
                </a:tc>
                <a:tc>
                  <a:txBody>
                    <a:bodyPr/>
                    <a:lstStyle/>
                    <a:p>
                      <a:pPr marL="0" marR="0" lvl="0" indent="0" algn="l" rtl="0">
                        <a:spcBef>
                          <a:spcPts val="0"/>
                        </a:spcBef>
                        <a:spcAft>
                          <a:spcPts val="0"/>
                        </a:spcAft>
                        <a:buNone/>
                      </a:pPr>
                      <a:r>
                        <a:rPr lang="en-IN" sz="1400" dirty="0"/>
                        <a:t>https://doi.org/10.1016/j.infsof.2015.03.007.</a:t>
                      </a:r>
                      <a:endParaRPr sz="1400" dirty="0"/>
                    </a:p>
                  </a:txBody>
                  <a:tcPr marL="91450" marR="91450" marT="45725" marB="45725"/>
                </a:tc>
                <a:extLst>
                  <a:ext uri="{0D108BD9-81ED-4DB2-BD59-A6C34878D82A}">
                    <a16:rowId xmlns:a16="http://schemas.microsoft.com/office/drawing/2014/main" val="10006"/>
                  </a:ext>
                </a:extLst>
              </a:tr>
              <a:tr h="1199431">
                <a:tc>
                  <a:txBody>
                    <a:bodyPr/>
                    <a:lstStyle/>
                    <a:p>
                      <a:pPr marL="0" marR="0" lvl="0" indent="0" algn="l" rtl="0">
                        <a:spcBef>
                          <a:spcPts val="0"/>
                        </a:spcBef>
                        <a:spcAft>
                          <a:spcPts val="0"/>
                        </a:spcAft>
                        <a:buNone/>
                      </a:pPr>
                      <a:r>
                        <a:rPr lang="en-IN" sz="1400" dirty="0"/>
                        <a:t>Identified important sentences from the abstract (minimum 4-5)</a:t>
                      </a:r>
                      <a:endParaRPr sz="1400" dirty="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hlinkClick r:id="rId3" tooltip="Learn more about Systematic mapping studies from ScienceDirect's AI-generated Topic Pages"/>
                        </a:rPr>
                        <a:t>Systematic mapping studies</a:t>
                      </a:r>
                      <a:r>
                        <a:rPr lang="en-US" sz="1200" b="0" i="0" u="none" strike="noStrike" cap="none" dirty="0">
                          <a:solidFill>
                            <a:schemeClr val="dk1"/>
                          </a:solidFill>
                          <a:effectLst/>
                          <a:latin typeface="Calibri"/>
                          <a:ea typeface="Calibri"/>
                          <a:cs typeface="Calibri"/>
                          <a:sym typeface="Arial"/>
                        </a:rPr>
                        <a:t> are used to structure a research area, while systematic reviews are focused on gathering and synthesizing evidence. The most recent guidelines for </a:t>
                      </a:r>
                      <a:r>
                        <a:rPr lang="en-US" sz="1200" b="0" i="0" u="none" strike="noStrike" cap="none" dirty="0">
                          <a:solidFill>
                            <a:schemeClr val="dk1"/>
                          </a:solidFill>
                          <a:effectLst/>
                          <a:latin typeface="Calibri"/>
                          <a:ea typeface="Calibri"/>
                          <a:cs typeface="Calibri"/>
                          <a:sym typeface="Arial"/>
                          <a:hlinkClick r:id="rId4" tooltip="Learn more about systematic mapping from ScienceDirect's AI-generated Topic Pages"/>
                        </a:rPr>
                        <a:t>systematic mapping</a:t>
                      </a:r>
                      <a:r>
                        <a:rPr lang="en-US" sz="1200" b="0" i="0" u="none" strike="noStrike" cap="none" dirty="0">
                          <a:solidFill>
                            <a:schemeClr val="dk1"/>
                          </a:solidFill>
                          <a:effectLst/>
                          <a:latin typeface="Calibri"/>
                          <a:ea typeface="Calibri"/>
                          <a:cs typeface="Calibri"/>
                          <a:sym typeface="Arial"/>
                        </a:rPr>
                        <a:t> are from 2008. Since that time, many suggestions have been made of how to improve systematic literature reviews (SLRs). There is a need to evaluate how researchers conduct the process of </a:t>
                      </a:r>
                      <a:r>
                        <a:rPr lang="en-US" sz="1200" b="0" i="0" u="none" strike="noStrike" cap="none" dirty="0">
                          <a:solidFill>
                            <a:schemeClr val="dk1"/>
                          </a:solidFill>
                          <a:effectLst/>
                          <a:latin typeface="Calibri"/>
                          <a:ea typeface="Calibri"/>
                          <a:cs typeface="Calibri"/>
                          <a:sym typeface="Arial"/>
                          <a:hlinkClick r:id="rId4" tooltip="Learn more about systematic mapping from ScienceDirect's AI-generated Topic Pages"/>
                        </a:rPr>
                        <a:t>systematic mapping</a:t>
                      </a:r>
                      <a:r>
                        <a:rPr lang="en-US" sz="1200" b="0" i="0" u="none" strike="noStrike" cap="none" dirty="0">
                          <a:solidFill>
                            <a:schemeClr val="dk1"/>
                          </a:solidFill>
                          <a:effectLst/>
                          <a:latin typeface="Calibri"/>
                          <a:ea typeface="Calibri"/>
                          <a:cs typeface="Calibri"/>
                          <a:sym typeface="Arial"/>
                        </a:rPr>
                        <a:t> and identify how the guidelines should be updated based on the lessons learned from the existing systematic maps and SLR guidelines.</a:t>
                      </a:r>
                      <a:endParaRPr sz="1200" dirty="0"/>
                    </a:p>
                  </a:txBody>
                  <a:tcPr marL="91450" marR="91450" marT="45725" marB="45725"/>
                </a:tc>
                <a:extLst>
                  <a:ext uri="{0D108BD9-81ED-4DB2-BD59-A6C34878D82A}">
                    <a16:rowId xmlns:a16="http://schemas.microsoft.com/office/drawing/2014/main" val="10007"/>
                  </a:ext>
                </a:extLst>
              </a:tr>
              <a:tr h="1814520">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g13c5a5cb7a0_0_1203"/>
          <p:cNvSpPr txBox="1">
            <a:spLocks noGrp="1"/>
          </p:cNvSpPr>
          <p:nvPr>
            <p:ph type="title"/>
          </p:nvPr>
        </p:nvSpPr>
        <p:spPr>
          <a:xfrm>
            <a:off x="664949" y="123567"/>
            <a:ext cx="71385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1.2: Type topic &amp; subtopic 1 in Google Scholar, identify papers from reputed publishers and having high citations (&gt; 10)</a:t>
            </a:r>
            <a:endParaRPr sz="1800" dirty="0"/>
          </a:p>
        </p:txBody>
      </p:sp>
      <p:graphicFrame>
        <p:nvGraphicFramePr>
          <p:cNvPr id="1330" name="Google Shape;1330;g13c5a5cb7a0_0_1203"/>
          <p:cNvGraphicFramePr/>
          <p:nvPr>
            <p:extLst>
              <p:ext uri="{D42A27DB-BD31-4B8C-83A1-F6EECF244321}">
                <p14:modId xmlns:p14="http://schemas.microsoft.com/office/powerpoint/2010/main" val="3790109928"/>
              </p:ext>
            </p:extLst>
          </p:nvPr>
        </p:nvGraphicFramePr>
        <p:xfrm>
          <a:off x="474190" y="688258"/>
          <a:ext cx="8268200" cy="6151438"/>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505454">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Sampling in software engineering research: a critical review and guidelines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97330">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err="1"/>
                        <a:t>Baltes</a:t>
                      </a:r>
                      <a:r>
                        <a:rPr lang="en-IN" sz="1400" dirty="0"/>
                        <a:t>, Sebastian</a:t>
                      </a:r>
                      <a:endParaRPr sz="1400" dirty="0"/>
                    </a:p>
                  </a:txBody>
                  <a:tcPr marL="91450" marR="91450" marT="45725" marB="45725"/>
                </a:tc>
                <a:extLst>
                  <a:ext uri="{0D108BD9-81ED-4DB2-BD59-A6C34878D82A}">
                    <a16:rowId xmlns:a16="http://schemas.microsoft.com/office/drawing/2014/main" val="10001"/>
                  </a:ext>
                </a:extLst>
              </a:tr>
              <a:tr h="297330">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Empirical Software Engineering</a:t>
                      </a:r>
                      <a:endParaRPr sz="1400" dirty="0"/>
                    </a:p>
                  </a:txBody>
                  <a:tcPr marL="91450" marR="91450" marT="45725" marB="45725"/>
                </a:tc>
                <a:extLst>
                  <a:ext uri="{0D108BD9-81ED-4DB2-BD59-A6C34878D82A}">
                    <a16:rowId xmlns:a16="http://schemas.microsoft.com/office/drawing/2014/main" val="10002"/>
                  </a:ext>
                </a:extLst>
              </a:tr>
              <a:tr h="301648">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a:solidFill>
                            <a:schemeClr val="dk1"/>
                          </a:solidFill>
                          <a:effectLst/>
                          <a:latin typeface="Calibri"/>
                          <a:ea typeface="Calibri"/>
                          <a:cs typeface="Calibri"/>
                          <a:sym typeface="Arial"/>
                        </a:rPr>
                        <a:t> 2022</a:t>
                      </a:r>
                      <a:endParaRPr sz="1400" dirty="0"/>
                    </a:p>
                  </a:txBody>
                  <a:tcPr marL="91450" marR="91450" marT="45725" marB="45725"/>
                </a:tc>
                <a:extLst>
                  <a:ext uri="{0D108BD9-81ED-4DB2-BD59-A6C34878D82A}">
                    <a16:rowId xmlns:a16="http://schemas.microsoft.com/office/drawing/2014/main" val="10003"/>
                  </a:ext>
                </a:extLst>
              </a:tr>
              <a:tr h="297330">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 27</a:t>
                      </a:r>
                      <a:endParaRPr sz="1400" dirty="0"/>
                    </a:p>
                  </a:txBody>
                  <a:tcPr marL="91450" marR="91450" marT="45725" marB="45725"/>
                </a:tc>
                <a:extLst>
                  <a:ext uri="{0D108BD9-81ED-4DB2-BD59-A6C34878D82A}">
                    <a16:rowId xmlns:a16="http://schemas.microsoft.com/office/drawing/2014/main" val="10004"/>
                  </a:ext>
                </a:extLst>
              </a:tr>
              <a:tr h="29733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1573-7616</a:t>
                      </a:r>
                      <a:endParaRPr sz="1400" dirty="0"/>
                    </a:p>
                  </a:txBody>
                  <a:tcPr marL="91450" marR="91450" marT="45725" marB="45725"/>
                </a:tc>
                <a:extLst>
                  <a:ext uri="{0D108BD9-81ED-4DB2-BD59-A6C34878D82A}">
                    <a16:rowId xmlns:a16="http://schemas.microsoft.com/office/drawing/2014/main" val="10005"/>
                  </a:ext>
                </a:extLst>
              </a:tr>
              <a:tr h="713578">
                <a:tc>
                  <a:txBody>
                    <a:bodyPr/>
                    <a:lstStyle/>
                    <a:p>
                      <a:pPr marL="0" marR="0" lvl="0" indent="0" algn="l" rtl="0">
                        <a:spcBef>
                          <a:spcPts val="0"/>
                        </a:spcBef>
                        <a:spcAft>
                          <a:spcPts val="0"/>
                        </a:spcAft>
                        <a:buNone/>
                      </a:pPr>
                      <a:r>
                        <a:rPr lang="en-IN" sz="1400" dirty="0"/>
                        <a:t>Document identification Number (DOI), paste complete link</a:t>
                      </a:r>
                      <a:endParaRPr sz="1400" dirty="0"/>
                    </a:p>
                  </a:txBody>
                  <a:tcPr marL="91450" marR="91450" marT="45725" marB="45725"/>
                </a:tc>
                <a:tc>
                  <a:txBody>
                    <a:bodyPr/>
                    <a:lstStyle/>
                    <a:p>
                      <a:pPr marL="0" marR="0" lvl="0" indent="0" algn="l" rtl="0">
                        <a:spcBef>
                          <a:spcPts val="0"/>
                        </a:spcBef>
                        <a:spcAft>
                          <a:spcPts val="0"/>
                        </a:spcAft>
                        <a:buNone/>
                      </a:pPr>
                      <a:r>
                        <a:rPr lang="en-IN" sz="1400" dirty="0"/>
                        <a:t>https://doi.org/10.1007/s10664-021-10072-8</a:t>
                      </a:r>
                      <a:endParaRPr sz="1400" dirty="0"/>
                    </a:p>
                  </a:txBody>
                  <a:tcPr marL="91450" marR="91450" marT="45725" marB="45725"/>
                </a:tc>
                <a:extLst>
                  <a:ext uri="{0D108BD9-81ED-4DB2-BD59-A6C34878D82A}">
                    <a16:rowId xmlns:a16="http://schemas.microsoft.com/office/drawing/2014/main" val="10006"/>
                  </a:ext>
                </a:extLst>
              </a:tr>
              <a:tr h="1650137">
                <a:tc>
                  <a:txBody>
                    <a:bodyPr/>
                    <a:lstStyle/>
                    <a:p>
                      <a:pPr marL="0" marR="0" lvl="0" indent="0" algn="l" rtl="0">
                        <a:spcBef>
                          <a:spcPts val="0"/>
                        </a:spcBef>
                        <a:spcAft>
                          <a:spcPts val="0"/>
                        </a:spcAft>
                        <a:buNone/>
                      </a:pPr>
                      <a:r>
                        <a:rPr lang="en-IN" sz="1400" dirty="0"/>
                        <a:t>Identified important sentences from the abstract (minimum 4-5)</a:t>
                      </a:r>
                      <a:endParaRPr sz="1400" dirty="0"/>
                    </a:p>
                  </a:txBody>
                  <a:tcPr marL="91450" marR="91450" marT="45725" marB="45725"/>
                </a:tc>
                <a:tc>
                  <a:txBody>
                    <a:bodyPr/>
                    <a:lstStyle/>
                    <a:p>
                      <a:pPr marL="0" marR="0" lvl="0" indent="0" algn="l" rtl="0">
                        <a:spcBef>
                          <a:spcPts val="0"/>
                        </a:spcBef>
                        <a:spcAft>
                          <a:spcPts val="0"/>
                        </a:spcAft>
                        <a:buNone/>
                      </a:pPr>
                      <a:r>
                        <a:rPr lang="en-US" sz="1050" b="0" i="0" u="none" strike="noStrike" cap="none" dirty="0">
                          <a:solidFill>
                            <a:schemeClr val="dk1"/>
                          </a:solidFill>
                          <a:effectLst/>
                          <a:latin typeface="Calibri"/>
                          <a:ea typeface="Calibri"/>
                          <a:cs typeface="Calibri"/>
                          <a:sym typeface="Arial"/>
                        </a:rPr>
                        <a:t>Representative sampling appears rare in empirical software engineering research. Not all studies need representative samples, but a general lack of representative sampling undermines a scientific field. This article therefore reports a critical review of the state of sampling in recent, high-quality software engineering research. The key findings are: (1) random sampling is rare; (2) sophisticated sampling strategies are very rare; (3) sampling, representativeness and randomness often appear misunderstood. These findings suggest that </a:t>
                      </a:r>
                      <a:r>
                        <a:rPr lang="en-US" sz="1050" b="0" i="1" u="none" strike="noStrike" cap="none" dirty="0">
                          <a:solidFill>
                            <a:schemeClr val="dk1"/>
                          </a:solidFill>
                          <a:effectLst/>
                          <a:latin typeface="Calibri"/>
                          <a:ea typeface="Calibri"/>
                          <a:cs typeface="Calibri"/>
                          <a:sym typeface="Arial"/>
                        </a:rPr>
                        <a:t>software engineering research has a generalizability crisis</a:t>
                      </a:r>
                      <a:r>
                        <a:rPr lang="en-US" sz="1050" b="0" i="0" u="none" strike="noStrike" cap="none" dirty="0">
                          <a:solidFill>
                            <a:schemeClr val="dk1"/>
                          </a:solidFill>
                          <a:effectLst/>
                          <a:latin typeface="Calibri"/>
                          <a:ea typeface="Calibri"/>
                          <a:cs typeface="Calibri"/>
                          <a:sym typeface="Arial"/>
                        </a:rPr>
                        <a:t>. To address these problems, this paper synthesizes existing knowledge of sampling into a succinct primer and proposes extensive guidelines for improving the conduct, presentation and evaluation of sampling in software engineering research. It is further recommended that while researchers should strive for more representative samples, disparaging non-probability sampling is generally capricious and particularly misguided for predominately qualitative research.</a:t>
                      </a:r>
                      <a:endParaRPr sz="1050" dirty="0"/>
                    </a:p>
                  </a:txBody>
                  <a:tcPr marL="91450" marR="91450" marT="45725" marB="45725"/>
                </a:tc>
                <a:extLst>
                  <a:ext uri="{0D108BD9-81ED-4DB2-BD59-A6C34878D82A}">
                    <a16:rowId xmlns:a16="http://schemas.microsoft.com/office/drawing/2014/main" val="10007"/>
                  </a:ext>
                </a:extLst>
              </a:tr>
              <a:tr h="1686038">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13c5a5cb7a0_0_975"/>
          <p:cNvSpPr txBox="1">
            <a:spLocks noGrp="1"/>
          </p:cNvSpPr>
          <p:nvPr>
            <p:ph type="title"/>
          </p:nvPr>
        </p:nvSpPr>
        <p:spPr>
          <a:xfrm>
            <a:off x="628650" y="463979"/>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220000"/>
              <a:buFont typeface="Calibri"/>
              <a:buNone/>
            </a:pPr>
            <a:r>
              <a:rPr lang="en-IN"/>
              <a:t>Step1: Kindly select Topic, Subtopics, Field, Domain, Area</a:t>
            </a:r>
            <a:br>
              <a:rPr lang="en-IN"/>
            </a:br>
            <a:r>
              <a:rPr lang="en-IN" sz="2000"/>
              <a:t>https://docs.google.com/spreadsheets/d/1BBV-bJeTcjyN9VWNhG8NE2IIb9mdtwx_/edit?usp=sharing&amp;ouid=113711538485661525669&amp;rtpof=true&amp;sd=true</a:t>
            </a:r>
            <a:endParaRPr sz="2000"/>
          </a:p>
        </p:txBody>
      </p:sp>
      <p:graphicFrame>
        <p:nvGraphicFramePr>
          <p:cNvPr id="1036" name="Google Shape;1036;g13c5a5cb7a0_0_975"/>
          <p:cNvGraphicFramePr/>
          <p:nvPr>
            <p:extLst>
              <p:ext uri="{D42A27DB-BD31-4B8C-83A1-F6EECF244321}">
                <p14:modId xmlns:p14="http://schemas.microsoft.com/office/powerpoint/2010/main" val="1094730420"/>
              </p:ext>
            </p:extLst>
          </p:nvPr>
        </p:nvGraphicFramePr>
        <p:xfrm>
          <a:off x="628650" y="2237517"/>
          <a:ext cx="7886700" cy="3977740"/>
        </p:xfrm>
        <a:graphic>
          <a:graphicData uri="http://schemas.openxmlformats.org/drawingml/2006/table">
            <a:tbl>
              <a:tblPr firstRow="1" bandRow="1">
                <a:noFill/>
                <a:tableStyleId>{2DB7313F-EFAE-4E8B-8674-C2E3CAE458C8}</a:tableStyleId>
              </a:tblPr>
              <a:tblGrid>
                <a:gridCol w="2015700">
                  <a:extLst>
                    <a:ext uri="{9D8B030D-6E8A-4147-A177-3AD203B41FA5}">
                      <a16:colId xmlns:a16="http://schemas.microsoft.com/office/drawing/2014/main" val="20000"/>
                    </a:ext>
                  </a:extLst>
                </a:gridCol>
                <a:gridCol w="5871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Topic/ Tentative Title</a:t>
                      </a:r>
                      <a:endParaRPr sz="1800"/>
                    </a:p>
                  </a:txBody>
                  <a:tcPr marL="91450" marR="91450" marT="45725" marB="45725"/>
                </a:tc>
                <a:tc>
                  <a:txBody>
                    <a:bodyPr/>
                    <a:lstStyle/>
                    <a:p>
                      <a:pPr marL="0" marR="0" lvl="0" indent="0" algn="l" rtl="0">
                        <a:spcBef>
                          <a:spcPts val="0"/>
                        </a:spcBef>
                        <a:spcAft>
                          <a:spcPts val="0"/>
                        </a:spcAft>
                        <a:buNone/>
                      </a:pPr>
                      <a:r>
                        <a:rPr lang="en-IN" sz="1800" dirty="0"/>
                        <a:t>Survey guidelines in software engineering An annotated review.</a:t>
                      </a:r>
                      <a:endParaRPr sz="18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Field</a:t>
                      </a:r>
                      <a:endParaRPr sz="1800"/>
                    </a:p>
                  </a:txBody>
                  <a:tcPr marL="91450" marR="91450" marT="45725" marB="45725"/>
                </a:tc>
                <a:tc>
                  <a:txBody>
                    <a:bodyPr/>
                    <a:lstStyle/>
                    <a:p>
                      <a:pPr marL="0" marR="0" lvl="0" indent="0" algn="l" rtl="0">
                        <a:spcBef>
                          <a:spcPts val="0"/>
                        </a:spcBef>
                        <a:spcAft>
                          <a:spcPts val="0"/>
                        </a:spcAft>
                        <a:buNone/>
                      </a:pPr>
                      <a:r>
                        <a:rPr lang="en-IN" sz="1800" dirty="0"/>
                        <a:t>Computer Applications</a:t>
                      </a:r>
                      <a:endParaRPr sz="1800"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Domain</a:t>
                      </a:r>
                      <a:endParaRPr sz="1800"/>
                    </a:p>
                  </a:txBody>
                  <a:tcPr marL="91450" marR="91450" marT="45725" marB="45725"/>
                </a:tc>
                <a:tc>
                  <a:txBody>
                    <a:bodyPr/>
                    <a:lstStyle/>
                    <a:p>
                      <a:pPr marL="0" marR="0" lvl="0" indent="0" algn="l" rtl="0">
                        <a:spcBef>
                          <a:spcPts val="0"/>
                        </a:spcBef>
                        <a:spcAft>
                          <a:spcPts val="0"/>
                        </a:spcAft>
                        <a:buNone/>
                      </a:pPr>
                      <a:r>
                        <a:rPr lang="en-IN" sz="1800" dirty="0"/>
                        <a:t>Software Engineering </a:t>
                      </a:r>
                      <a:endParaRPr sz="1800"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Area</a:t>
                      </a:r>
                      <a:endParaRPr sz="1800"/>
                    </a:p>
                  </a:txBody>
                  <a:tcPr marL="91450" marR="91450" marT="45725" marB="45725"/>
                </a:tc>
                <a:tc>
                  <a:txBody>
                    <a:bodyPr/>
                    <a:lstStyle/>
                    <a:p>
                      <a:pPr marL="0" marR="0" lvl="0" indent="0" algn="l" rtl="0">
                        <a:spcBef>
                          <a:spcPts val="0"/>
                        </a:spcBef>
                        <a:spcAft>
                          <a:spcPts val="0"/>
                        </a:spcAft>
                        <a:buNone/>
                      </a:pPr>
                      <a:r>
                        <a:rPr lang="en-IN" sz="1800" dirty="0"/>
                        <a:t>Annotation Title</a:t>
                      </a:r>
                      <a:endParaRPr sz="1800"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IN" sz="1800"/>
                        <a:t>Subtopic 1</a:t>
                      </a:r>
                      <a:endParaRPr sz="1800"/>
                    </a:p>
                  </a:txBody>
                  <a:tcPr marL="91450" marR="91450" marT="45725" marB="45725"/>
                </a:tc>
                <a:tc>
                  <a:txBody>
                    <a:bodyPr/>
                    <a:lstStyle/>
                    <a:p>
                      <a:pPr marL="0" marR="0" lvl="0" indent="0" algn="l" rtl="0">
                        <a:spcBef>
                          <a:spcPts val="0"/>
                        </a:spcBef>
                        <a:spcAft>
                          <a:spcPts val="0"/>
                        </a:spcAft>
                        <a:buNone/>
                      </a:pPr>
                      <a:r>
                        <a:rPr lang="en-IN" sz="1800" dirty="0"/>
                        <a:t>Introduction</a:t>
                      </a:r>
                      <a:endParaRPr sz="1800" dirty="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Subtopic 2</a:t>
                      </a:r>
                      <a:endParaRPr sz="1800"/>
                    </a:p>
                  </a:txBody>
                  <a:tcPr marL="91450" marR="91450" marT="45725" marB="45725"/>
                </a:tc>
                <a:tc>
                  <a:txBody>
                    <a:bodyPr/>
                    <a:lstStyle/>
                    <a:p>
                      <a:pPr marL="0" marR="0" lvl="0" indent="0" algn="l" rtl="0">
                        <a:spcBef>
                          <a:spcPts val="0"/>
                        </a:spcBef>
                        <a:spcAft>
                          <a:spcPts val="0"/>
                        </a:spcAft>
                        <a:buNone/>
                      </a:pPr>
                      <a:r>
                        <a:rPr lang="en-IN" sz="1800" dirty="0"/>
                        <a:t>Prior Art</a:t>
                      </a:r>
                      <a:endParaRPr sz="1800" dirty="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Subtopic 3</a:t>
                      </a:r>
                      <a:endParaRPr sz="1800"/>
                    </a:p>
                  </a:txBody>
                  <a:tcPr marL="91450" marR="91450" marT="45725" marB="45725"/>
                </a:tc>
                <a:tc>
                  <a:txBody>
                    <a:bodyPr/>
                    <a:lstStyle/>
                    <a:p>
                      <a:pPr marL="0" marR="0" lvl="0" indent="0" algn="l" rtl="0">
                        <a:spcBef>
                          <a:spcPts val="0"/>
                        </a:spcBef>
                        <a:spcAft>
                          <a:spcPts val="0"/>
                        </a:spcAft>
                        <a:buNone/>
                      </a:pPr>
                      <a:r>
                        <a:rPr lang="en-IN" sz="1800" dirty="0"/>
                        <a:t>Theory</a:t>
                      </a:r>
                      <a:endParaRPr sz="1800" dirty="0"/>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Subtopic 4</a:t>
                      </a:r>
                      <a:endParaRPr sz="1800"/>
                    </a:p>
                  </a:txBody>
                  <a:tcPr marL="91450" marR="91450" marT="45725" marB="45725"/>
                </a:tc>
                <a:tc>
                  <a:txBody>
                    <a:bodyPr/>
                    <a:lstStyle/>
                    <a:p>
                      <a:pPr marL="0" marR="0" lvl="0" indent="0" algn="l" rtl="0">
                        <a:spcBef>
                          <a:spcPts val="0"/>
                        </a:spcBef>
                        <a:spcAft>
                          <a:spcPts val="0"/>
                        </a:spcAft>
                        <a:buNone/>
                      </a:pPr>
                      <a:r>
                        <a:rPr lang="en-IN" sz="1800" dirty="0"/>
                        <a:t>Current Status</a:t>
                      </a:r>
                      <a:endParaRPr sz="1800" dirty="0"/>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a:t>Subtopic 5</a:t>
                      </a:r>
                      <a:endParaRPr sz="1800"/>
                    </a:p>
                  </a:txBody>
                  <a:tcPr marL="91450" marR="91450" marT="45725" marB="45725"/>
                </a:tc>
                <a:tc>
                  <a:txBody>
                    <a:bodyPr/>
                    <a:lstStyle/>
                    <a:p>
                      <a:pPr marL="0" marR="0" lvl="0" indent="0" algn="l" rtl="0">
                        <a:spcBef>
                          <a:spcPts val="0"/>
                        </a:spcBef>
                        <a:spcAft>
                          <a:spcPts val="0"/>
                        </a:spcAft>
                        <a:buNone/>
                      </a:pPr>
                      <a:r>
                        <a:rPr lang="en-IN" sz="1800" dirty="0"/>
                        <a:t>Future Scope</a:t>
                      </a:r>
                      <a:endParaRPr sz="1800" dirty="0"/>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g13c5a5cb7a0_0_1208"/>
          <p:cNvSpPr txBox="1">
            <a:spLocks noGrp="1"/>
          </p:cNvSpPr>
          <p:nvPr>
            <p:ph type="title"/>
          </p:nvPr>
        </p:nvSpPr>
        <p:spPr>
          <a:xfrm>
            <a:off x="664949" y="0"/>
            <a:ext cx="7095300" cy="7964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1.3: Type topic &amp; subtopic 1 in Google Scholar, identify papers from reputed publishers and having high citations (&gt; 10)</a:t>
            </a:r>
            <a:endParaRPr sz="2000" dirty="0"/>
          </a:p>
        </p:txBody>
      </p:sp>
      <p:graphicFrame>
        <p:nvGraphicFramePr>
          <p:cNvPr id="1336" name="Google Shape;1336;g13c5a5cb7a0_0_1208"/>
          <p:cNvGraphicFramePr/>
          <p:nvPr>
            <p:extLst>
              <p:ext uri="{D42A27DB-BD31-4B8C-83A1-F6EECF244321}">
                <p14:modId xmlns:p14="http://schemas.microsoft.com/office/powerpoint/2010/main" val="2100407361"/>
              </p:ext>
            </p:extLst>
          </p:nvPr>
        </p:nvGraphicFramePr>
        <p:xfrm>
          <a:off x="437900" y="701903"/>
          <a:ext cx="8268200" cy="6156097"/>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489438">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A systematic review of systematic review process research in software engineering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87909">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Barbara </a:t>
                      </a:r>
                      <a:r>
                        <a:rPr lang="en-IN" sz="1400" dirty="0" err="1"/>
                        <a:t>Kitchenham</a:t>
                      </a:r>
                      <a:r>
                        <a:rPr lang="en-IN" sz="1400" dirty="0"/>
                        <a:t>, Pearl Brereton</a:t>
                      </a:r>
                      <a:endParaRPr sz="1400" dirty="0"/>
                    </a:p>
                  </a:txBody>
                  <a:tcPr marL="91450" marR="91450" marT="45725" marB="45725"/>
                </a:tc>
                <a:extLst>
                  <a:ext uri="{0D108BD9-81ED-4DB2-BD59-A6C34878D82A}">
                    <a16:rowId xmlns:a16="http://schemas.microsoft.com/office/drawing/2014/main" val="10001"/>
                  </a:ext>
                </a:extLst>
              </a:tr>
              <a:tr h="287909">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endParaRPr sz="1400" dirty="0"/>
                    </a:p>
                  </a:txBody>
                  <a:tcPr marL="91450" marR="91450" marT="45725" marB="45725"/>
                </a:tc>
                <a:extLst>
                  <a:ext uri="{0D108BD9-81ED-4DB2-BD59-A6C34878D82A}">
                    <a16:rowId xmlns:a16="http://schemas.microsoft.com/office/drawing/2014/main" val="10002"/>
                  </a:ext>
                </a:extLst>
              </a:tr>
              <a:tr h="323081">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2013</a:t>
                      </a:r>
                      <a:endParaRPr sz="1400" dirty="0"/>
                    </a:p>
                  </a:txBody>
                  <a:tcPr marL="91450" marR="91450" marT="45725" marB="45725"/>
                </a:tc>
                <a:extLst>
                  <a:ext uri="{0D108BD9-81ED-4DB2-BD59-A6C34878D82A}">
                    <a16:rowId xmlns:a16="http://schemas.microsoft.com/office/drawing/2014/main" val="10003"/>
                  </a:ext>
                </a:extLst>
              </a:tr>
              <a:tr h="287909">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55</a:t>
                      </a:r>
                      <a:endParaRPr sz="1400" dirty="0"/>
                    </a:p>
                  </a:txBody>
                  <a:tcPr marL="91450" marR="91450" marT="45725" marB="45725"/>
                </a:tc>
                <a:extLst>
                  <a:ext uri="{0D108BD9-81ED-4DB2-BD59-A6C34878D82A}">
                    <a16:rowId xmlns:a16="http://schemas.microsoft.com/office/drawing/2014/main" val="10004"/>
                  </a:ext>
                </a:extLst>
              </a:tr>
              <a:tr h="316066">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2049-2075</a:t>
                      </a:r>
                      <a:endParaRPr sz="1400" dirty="0"/>
                    </a:p>
                  </a:txBody>
                  <a:tcPr marL="91450" marR="91450" marT="45725" marB="45725"/>
                </a:tc>
                <a:extLst>
                  <a:ext uri="{0D108BD9-81ED-4DB2-BD59-A6C34878D82A}">
                    <a16:rowId xmlns:a16="http://schemas.microsoft.com/office/drawing/2014/main" val="10005"/>
                  </a:ext>
                </a:extLst>
              </a:tr>
              <a:tr h="690968">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https://doi.org/10.1016/j.infsof.2013.07.010</a:t>
                      </a:r>
                      <a:endParaRPr sz="1400" dirty="0"/>
                    </a:p>
                  </a:txBody>
                  <a:tcPr marL="91450" marR="91450" marT="45725" marB="45725"/>
                </a:tc>
                <a:extLst>
                  <a:ext uri="{0D108BD9-81ED-4DB2-BD59-A6C34878D82A}">
                    <a16:rowId xmlns:a16="http://schemas.microsoft.com/office/drawing/2014/main" val="10006"/>
                  </a:ext>
                </a:extLst>
              </a:tr>
              <a:tr h="1468297">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Many researchers adopting systematic reviews (SRs) have also published papers discussing problems with the SR methodology and suggestions for improving it. Since guidelines for SRs in software engineering (SE) were last updated in 2007, we believe it is time to investigate whether the guidelines need to be amended in the light of recent research. Textual analysis tools are likely to be useful for inclusion/exclusion decisions and search string construction but require more stringent evaluation. SE researchers would benefit from tools to manage the SR process but existing tools need independent validation. Quality assessment of studies using a variety of empirical methods remains a major problem.</a:t>
                      </a:r>
                      <a:endParaRPr sz="1200" dirty="0"/>
                    </a:p>
                  </a:txBody>
                  <a:tcPr marL="91450" marR="91450" marT="45725" marB="45725"/>
                </a:tc>
                <a:extLst>
                  <a:ext uri="{0D108BD9-81ED-4DB2-BD59-A6C34878D82A}">
                    <a16:rowId xmlns:a16="http://schemas.microsoft.com/office/drawing/2014/main" val="10007"/>
                  </a:ext>
                </a:extLst>
              </a:tr>
              <a:tr h="1698616">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g13c5a5cb7a0_0_1213"/>
          <p:cNvSpPr txBox="1">
            <a:spLocks noGrp="1"/>
          </p:cNvSpPr>
          <p:nvPr>
            <p:ph type="title"/>
          </p:nvPr>
        </p:nvSpPr>
        <p:spPr>
          <a:xfrm>
            <a:off x="664949" y="0"/>
            <a:ext cx="7212300" cy="58010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1.4: Type topic &amp; subtopic 1 in Google Scholar, identify papers from reputed publishers and having high citations (&gt; 10)</a:t>
            </a:r>
            <a:endParaRPr sz="2000" dirty="0"/>
          </a:p>
        </p:txBody>
      </p:sp>
      <p:graphicFrame>
        <p:nvGraphicFramePr>
          <p:cNvPr id="1342" name="Google Shape;1342;g13c5a5cb7a0_0_1213"/>
          <p:cNvGraphicFramePr/>
          <p:nvPr>
            <p:extLst>
              <p:ext uri="{D42A27DB-BD31-4B8C-83A1-F6EECF244321}">
                <p14:modId xmlns:p14="http://schemas.microsoft.com/office/powerpoint/2010/main" val="3488626682"/>
              </p:ext>
            </p:extLst>
          </p:nvPr>
        </p:nvGraphicFramePr>
        <p:xfrm>
          <a:off x="324465" y="580103"/>
          <a:ext cx="8417926" cy="6208424"/>
        </p:xfrm>
        <a:graphic>
          <a:graphicData uri="http://schemas.openxmlformats.org/drawingml/2006/table">
            <a:tbl>
              <a:tblPr firstRow="1" bandRow="1">
                <a:noFill/>
                <a:tableStyleId>{2DB7313F-EFAE-4E8B-8674-C2E3CAE458C8}</a:tableStyleId>
              </a:tblPr>
              <a:tblGrid>
                <a:gridCol w="2365779">
                  <a:extLst>
                    <a:ext uri="{9D8B030D-6E8A-4147-A177-3AD203B41FA5}">
                      <a16:colId xmlns:a16="http://schemas.microsoft.com/office/drawing/2014/main" val="20000"/>
                    </a:ext>
                  </a:extLst>
                </a:gridCol>
                <a:gridCol w="6052147">
                  <a:extLst>
                    <a:ext uri="{9D8B030D-6E8A-4147-A177-3AD203B41FA5}">
                      <a16:colId xmlns:a16="http://schemas.microsoft.com/office/drawing/2014/main" val="20001"/>
                    </a:ext>
                  </a:extLst>
                </a:gridCol>
              </a:tblGrid>
              <a:tr h="69510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Lessons from applying the systematic literature review process within the software engineering domain</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92370">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Pearl Brereton, Barbara A. </a:t>
                      </a:r>
                      <a:r>
                        <a:rPr lang="en-IN" sz="1400" dirty="0" err="1"/>
                        <a:t>Kitchenham</a:t>
                      </a:r>
                      <a:r>
                        <a:rPr lang="en-IN" sz="1400" dirty="0"/>
                        <a:t>, David </a:t>
                      </a:r>
                      <a:r>
                        <a:rPr lang="en-IN" sz="1400" dirty="0" err="1"/>
                        <a:t>Budgen</a:t>
                      </a:r>
                      <a:r>
                        <a:rPr lang="en-IN" sz="1400" dirty="0"/>
                        <a:t>, Mark Turner, Mohamed Khalil</a:t>
                      </a:r>
                      <a:endParaRPr sz="1400" dirty="0"/>
                    </a:p>
                  </a:txBody>
                  <a:tcPr marL="91450" marR="91450" marT="45725" marB="45725"/>
                </a:tc>
                <a:extLst>
                  <a:ext uri="{0D108BD9-81ED-4DB2-BD59-A6C34878D82A}">
                    <a16:rowId xmlns:a16="http://schemas.microsoft.com/office/drawing/2014/main" val="10001"/>
                  </a:ext>
                </a:extLst>
              </a:tr>
              <a:tr h="289633">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US" sz="1400" dirty="0"/>
                        <a:t>Journal of Systems and Software</a:t>
                      </a:r>
                    </a:p>
                  </a:txBody>
                  <a:tcPr marL="91450" marR="91450" marT="45725" marB="45725"/>
                </a:tc>
                <a:extLst>
                  <a:ext uri="{0D108BD9-81ED-4DB2-BD59-A6C34878D82A}">
                    <a16:rowId xmlns:a16="http://schemas.microsoft.com/office/drawing/2014/main" val="10002"/>
                  </a:ext>
                </a:extLst>
              </a:tr>
              <a:tr h="289633">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 2007</a:t>
                      </a:r>
                      <a:endParaRPr sz="1400" dirty="0"/>
                    </a:p>
                  </a:txBody>
                  <a:tcPr marL="91450" marR="91450" marT="45725" marB="45725"/>
                </a:tc>
                <a:extLst>
                  <a:ext uri="{0D108BD9-81ED-4DB2-BD59-A6C34878D82A}">
                    <a16:rowId xmlns:a16="http://schemas.microsoft.com/office/drawing/2014/main" val="10003"/>
                  </a:ext>
                </a:extLst>
              </a:tr>
              <a:tr h="289633">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80 , Issue 4</a:t>
                      </a:r>
                      <a:endParaRPr sz="1400" dirty="0"/>
                    </a:p>
                  </a:txBody>
                  <a:tcPr marL="91450" marR="91450" marT="45725" marB="45725"/>
                </a:tc>
                <a:extLst>
                  <a:ext uri="{0D108BD9-81ED-4DB2-BD59-A6C34878D82A}">
                    <a16:rowId xmlns:a16="http://schemas.microsoft.com/office/drawing/2014/main" val="10004"/>
                  </a:ext>
                </a:extLst>
              </a:tr>
              <a:tr h="49237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571-583</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5"/>
                  </a:ext>
                </a:extLst>
              </a:tr>
              <a:tr h="517648">
                <a:tc>
                  <a:txBody>
                    <a:bodyPr/>
                    <a:lstStyle/>
                    <a:p>
                      <a:pPr marL="0" marR="0" lvl="0" indent="0" algn="l" rtl="0">
                        <a:spcBef>
                          <a:spcPts val="0"/>
                        </a:spcBef>
                        <a:spcAft>
                          <a:spcPts val="0"/>
                        </a:spcAft>
                        <a:buNone/>
                      </a:pPr>
                      <a:r>
                        <a:rPr lang="en-IN" sz="1200" dirty="0"/>
                        <a:t>Document identification Number (DOI), paste complete link</a:t>
                      </a:r>
                      <a:endParaRPr sz="1200" dirty="0"/>
                    </a:p>
                  </a:txBody>
                  <a:tcPr marL="91450" marR="91450" marT="45725" marB="45725"/>
                </a:tc>
                <a:tc>
                  <a:txBody>
                    <a:bodyPr/>
                    <a:lstStyle/>
                    <a:p>
                      <a:pPr marL="0" marR="0" lvl="0" indent="0" algn="l" rtl="0">
                        <a:spcBef>
                          <a:spcPts val="0"/>
                        </a:spcBef>
                        <a:spcAft>
                          <a:spcPts val="0"/>
                        </a:spcAft>
                        <a:buNone/>
                      </a:pPr>
                      <a:r>
                        <a:rPr lang="en-IN" sz="1400" dirty="0"/>
                        <a:t>https://doi.org/10.1016/j.jss.2006.07.009.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650866">
                <a:tc>
                  <a:txBody>
                    <a:bodyPr/>
                    <a:lstStyle/>
                    <a:p>
                      <a:pPr marL="0" marR="0" lvl="0" indent="0" algn="l" rtl="0">
                        <a:spcBef>
                          <a:spcPts val="0"/>
                        </a:spcBef>
                        <a:spcAft>
                          <a:spcPts val="0"/>
                        </a:spcAft>
                        <a:buNone/>
                      </a:pPr>
                      <a:r>
                        <a:rPr lang="en-IN" sz="1400" dirty="0"/>
                        <a:t>Identified important sentences from the abstract (minimum 4-5)</a:t>
                      </a:r>
                      <a:endParaRPr sz="1400" dirty="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A consequence of the growing number of empirical studies in software engineering is the need to adopt systematic approaches to assessing and aggregating research outcomes in order to provide a balanced and objective summary of research evidence for a particular topic. the paper reports experiences with applying one such approach, the practice of systematic literature review, to the published studies relevant to topics within the software engineering domain. The basic systematic literature review process seems appropriate to software engineering and the preparation and validation of a review protocol in advance of a review activity is especially valuable. The data extraction process is being conducted using a </a:t>
                      </a:r>
                      <a:r>
                        <a:rPr lang="en-US" sz="1200" b="0" i="0" u="none" strike="noStrike" cap="none" dirty="0" err="1">
                          <a:solidFill>
                            <a:schemeClr val="dk1"/>
                          </a:solidFill>
                          <a:effectLst/>
                          <a:latin typeface="Calibri"/>
                          <a:ea typeface="Calibri"/>
                          <a:cs typeface="Calibri"/>
                          <a:sym typeface="Arial"/>
                        </a:rPr>
                        <a:t>standardised</a:t>
                      </a:r>
                      <a:r>
                        <a:rPr lang="en-US" sz="1200" b="0" i="0" u="none" strike="noStrike" cap="none" dirty="0">
                          <a:solidFill>
                            <a:schemeClr val="dk1"/>
                          </a:solidFill>
                          <a:effectLst/>
                          <a:latin typeface="Calibri"/>
                          <a:ea typeface="Calibri"/>
                          <a:cs typeface="Calibri"/>
                          <a:sym typeface="Arial"/>
                        </a:rPr>
                        <a:t> electronic data recording form.</a:t>
                      </a:r>
                      <a:endParaRPr sz="1200" dirty="0"/>
                    </a:p>
                  </a:txBody>
                  <a:tcPr marL="91450" marR="91450" marT="45725" marB="45725"/>
                </a:tc>
                <a:extLst>
                  <a:ext uri="{0D108BD9-81ED-4DB2-BD59-A6C34878D82A}">
                    <a16:rowId xmlns:a16="http://schemas.microsoft.com/office/drawing/2014/main" val="10007"/>
                  </a:ext>
                </a:extLst>
              </a:tr>
              <a:tr h="1270584">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g13c5a5cb7a0_0_1218"/>
          <p:cNvSpPr txBox="1">
            <a:spLocks noGrp="1"/>
          </p:cNvSpPr>
          <p:nvPr>
            <p:ph type="title"/>
          </p:nvPr>
        </p:nvSpPr>
        <p:spPr>
          <a:xfrm>
            <a:off x="664949" y="123567"/>
            <a:ext cx="72063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1.5: Type topic &amp; subtopic 1 in Google Scholar, identify papers from reputed publishers and having high citations (&gt; 10)</a:t>
            </a:r>
            <a:endParaRPr sz="2000" dirty="0"/>
          </a:p>
        </p:txBody>
      </p:sp>
      <p:graphicFrame>
        <p:nvGraphicFramePr>
          <p:cNvPr id="1348" name="Google Shape;1348;g13c5a5cb7a0_0_1218"/>
          <p:cNvGraphicFramePr/>
          <p:nvPr>
            <p:extLst>
              <p:ext uri="{D42A27DB-BD31-4B8C-83A1-F6EECF244321}">
                <p14:modId xmlns:p14="http://schemas.microsoft.com/office/powerpoint/2010/main" val="3940535453"/>
              </p:ext>
            </p:extLst>
          </p:nvPr>
        </p:nvGraphicFramePr>
        <p:xfrm>
          <a:off x="474190" y="727587"/>
          <a:ext cx="8268200" cy="6073789"/>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703806">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Systematic literature reviews in software engineering – A systematic literature review</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98532">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Barbara </a:t>
                      </a:r>
                      <a:r>
                        <a:rPr lang="en-IN" sz="1400" dirty="0" err="1"/>
                        <a:t>Kitchenham</a:t>
                      </a:r>
                      <a:r>
                        <a:rPr lang="en-IN" sz="1400" dirty="0"/>
                        <a:t>, O. Pearl Brereton, David </a:t>
                      </a:r>
                      <a:r>
                        <a:rPr lang="en-IN" sz="1400" dirty="0" err="1"/>
                        <a:t>Budgen</a:t>
                      </a:r>
                      <a:r>
                        <a:rPr lang="en-IN" sz="1400" dirty="0"/>
                        <a:t>, Mark Turner, John Bailey, Stephen Linkman</a:t>
                      </a:r>
                      <a:endParaRPr sz="1400" dirty="0"/>
                    </a:p>
                  </a:txBody>
                  <a:tcPr marL="91450" marR="91450" marT="45725" marB="45725"/>
                </a:tc>
                <a:extLst>
                  <a:ext uri="{0D108BD9-81ED-4DB2-BD59-A6C34878D82A}">
                    <a16:rowId xmlns:a16="http://schemas.microsoft.com/office/drawing/2014/main" val="10001"/>
                  </a:ext>
                </a:extLst>
              </a:tr>
              <a:tr h="293258">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endParaRPr sz="1400" dirty="0"/>
                    </a:p>
                  </a:txBody>
                  <a:tcPr marL="91450" marR="91450" marT="45725" marB="45725"/>
                </a:tc>
                <a:extLst>
                  <a:ext uri="{0D108BD9-81ED-4DB2-BD59-A6C34878D82A}">
                    <a16:rowId xmlns:a16="http://schemas.microsoft.com/office/drawing/2014/main" val="10002"/>
                  </a:ext>
                </a:extLst>
              </a:tr>
              <a:tr h="293258">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2009</a:t>
                      </a:r>
                      <a:endParaRPr sz="1400" dirty="0"/>
                    </a:p>
                  </a:txBody>
                  <a:tcPr marL="91450" marR="91450" marT="45725" marB="45725"/>
                </a:tc>
                <a:extLst>
                  <a:ext uri="{0D108BD9-81ED-4DB2-BD59-A6C34878D82A}">
                    <a16:rowId xmlns:a16="http://schemas.microsoft.com/office/drawing/2014/main" val="10003"/>
                  </a:ext>
                </a:extLst>
              </a:tr>
              <a:tr h="293258">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51, Issue 1</a:t>
                      </a:r>
                      <a:endParaRPr sz="1400" dirty="0"/>
                    </a:p>
                  </a:txBody>
                  <a:tcPr marL="91450" marR="91450" marT="45725" marB="45725"/>
                </a:tc>
                <a:extLst>
                  <a:ext uri="{0D108BD9-81ED-4DB2-BD59-A6C34878D82A}">
                    <a16:rowId xmlns:a16="http://schemas.microsoft.com/office/drawing/2014/main" val="10004"/>
                  </a:ext>
                </a:extLst>
              </a:tr>
              <a:tr h="293258">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7-15</a:t>
                      </a:r>
                      <a:endParaRPr sz="1400" dirty="0"/>
                    </a:p>
                  </a:txBody>
                  <a:tcPr marL="91450" marR="91450" marT="45725" marB="45725"/>
                </a:tc>
                <a:extLst>
                  <a:ext uri="{0D108BD9-81ED-4DB2-BD59-A6C34878D82A}">
                    <a16:rowId xmlns:a16="http://schemas.microsoft.com/office/drawing/2014/main" val="10005"/>
                  </a:ext>
                </a:extLst>
              </a:tr>
              <a:tr h="703806">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https://doi.org/10.1016/j.infsof.2008.09.009</a:t>
                      </a:r>
                      <a:endParaRPr sz="1400" dirty="0"/>
                    </a:p>
                  </a:txBody>
                  <a:tcPr marL="91450" marR="91450" marT="45725" marB="45725"/>
                </a:tc>
                <a:extLst>
                  <a:ext uri="{0D108BD9-81ED-4DB2-BD59-A6C34878D82A}">
                    <a16:rowId xmlns:a16="http://schemas.microsoft.com/office/drawing/2014/main" val="10006"/>
                  </a:ext>
                </a:extLst>
              </a:tr>
              <a:tr h="1348952">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 </a:t>
                      </a:r>
                      <a:r>
                        <a:rPr lang="en-US" sz="1200" b="0" i="0" u="none" strike="noStrike" cap="none" dirty="0">
                          <a:solidFill>
                            <a:schemeClr val="dk1"/>
                          </a:solidFill>
                          <a:effectLst/>
                          <a:latin typeface="Calibri"/>
                          <a:ea typeface="Calibri"/>
                          <a:cs typeface="Calibri"/>
                          <a:sym typeface="Arial"/>
                        </a:rPr>
                        <a:t>“Evidence-based Software Engineering” (EBSE). EBSE aims to apply an evidence-based approach to software engineering research and practice. Evidence-based research and practice was developed initially in medicine because research indicated that expert opinion based medical advice was not as reliable as advice based on the accumulation of results from scientific experiments. The purpose of this study is to review the current status of EBSE since 2004 using a tertiary study to review articles related to EBSE and, in particular, we concentrate on articles describing systematic literature reviews (SLRs). </a:t>
                      </a:r>
                      <a:endParaRPr sz="1200" dirty="0"/>
                    </a:p>
                  </a:txBody>
                  <a:tcPr marL="91450" marR="91450" marT="45725" marB="45725"/>
                </a:tc>
                <a:extLst>
                  <a:ext uri="{0D108BD9-81ED-4DB2-BD59-A6C34878D82A}">
                    <a16:rowId xmlns:a16="http://schemas.microsoft.com/office/drawing/2014/main" val="10007"/>
                  </a:ext>
                </a:extLst>
              </a:tr>
              <a:tr h="1471229">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g13c5a5cb7a0_0_122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35% of your original review article is complete</a:t>
            </a:r>
            <a:endParaRPr/>
          </a:p>
        </p:txBody>
      </p:sp>
      <p:sp>
        <p:nvSpPr>
          <p:cNvPr id="1354" name="Google Shape;1354;g13c5a5cb7a0_0_122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r>
              <a:rPr lang="en-IN" b="1">
                <a:solidFill>
                  <a:srgbClr val="CC0000"/>
                </a:solidFill>
              </a:rPr>
              <a:t>Assignment 3 is Complete</a:t>
            </a:r>
            <a:endParaRPr b="1">
              <a:solidFill>
                <a:srgbClr val="CC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13c5a5cb7a0_0_1474"/>
          <p:cNvSpPr txBox="1">
            <a:spLocks noGrp="1"/>
          </p:cNvSpPr>
          <p:nvPr>
            <p:ph type="body" idx="1"/>
          </p:nvPr>
        </p:nvSpPr>
        <p:spPr>
          <a:xfrm>
            <a:off x="395536" y="12606"/>
            <a:ext cx="8229600" cy="4526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Clr>
                <a:schemeClr val="dk1"/>
              </a:buClr>
              <a:buSzPts val="6600"/>
              <a:buChar char="•"/>
            </a:pPr>
            <a:r>
              <a:rPr lang="en-IN" sz="6600"/>
              <a:t>STORY 6: KERCHIEF EMBROIDARY</a:t>
            </a:r>
            <a:endParaRPr/>
          </a:p>
        </p:txBody>
      </p:sp>
      <p:pic>
        <p:nvPicPr>
          <p:cNvPr id="1360" name="Google Shape;1360;g13c5a5cb7a0_0_1474"/>
          <p:cNvPicPr preferRelativeResize="0"/>
          <p:nvPr/>
        </p:nvPicPr>
        <p:blipFill rotWithShape="1">
          <a:blip r:embed="rId3">
            <a:alphaModFix/>
          </a:blip>
          <a:srcRect/>
          <a:stretch/>
        </p:blipFill>
        <p:spPr>
          <a:xfrm>
            <a:off x="5940152" y="1124744"/>
            <a:ext cx="2980977" cy="4471468"/>
          </a:xfrm>
          <a:prstGeom prst="rect">
            <a:avLst/>
          </a:prstGeom>
          <a:noFill/>
          <a:ln>
            <a:noFill/>
          </a:ln>
        </p:spPr>
      </p:pic>
      <p:pic>
        <p:nvPicPr>
          <p:cNvPr id="1361" name="Google Shape;1361;g13c5a5cb7a0_0_1474"/>
          <p:cNvPicPr preferRelativeResize="0"/>
          <p:nvPr/>
        </p:nvPicPr>
        <p:blipFill rotWithShape="1">
          <a:blip r:embed="rId4">
            <a:alphaModFix/>
          </a:blip>
          <a:srcRect/>
          <a:stretch/>
        </p:blipFill>
        <p:spPr>
          <a:xfrm>
            <a:off x="179512" y="2204864"/>
            <a:ext cx="4104220" cy="3078164"/>
          </a:xfrm>
          <a:prstGeom prst="rect">
            <a:avLst/>
          </a:prstGeom>
          <a:noFill/>
          <a:ln>
            <a:noFill/>
          </a:ln>
        </p:spPr>
      </p:pic>
      <p:pic>
        <p:nvPicPr>
          <p:cNvPr id="1362" name="Google Shape;1362;g13c5a5cb7a0_0_1474"/>
          <p:cNvPicPr preferRelativeResize="0"/>
          <p:nvPr/>
        </p:nvPicPr>
        <p:blipFill rotWithShape="1">
          <a:blip r:embed="rId5">
            <a:alphaModFix/>
          </a:blip>
          <a:srcRect/>
          <a:stretch/>
        </p:blipFill>
        <p:spPr>
          <a:xfrm>
            <a:off x="3674476" y="2373999"/>
            <a:ext cx="2265675" cy="3315168"/>
          </a:xfrm>
          <a:prstGeom prst="rect">
            <a:avLst/>
          </a:prstGeom>
          <a:noFill/>
          <a:ln>
            <a:noFill/>
          </a:ln>
        </p:spPr>
      </p:pic>
      <p:sp>
        <p:nvSpPr>
          <p:cNvPr id="1363" name="Google Shape;1363;g13c5a5cb7a0_0_1474"/>
          <p:cNvSpPr txBox="1"/>
          <p:nvPr/>
        </p:nvSpPr>
        <p:spPr>
          <a:xfrm>
            <a:off x="624375" y="5936775"/>
            <a:ext cx="729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i="1">
                <a:latin typeface="Calibri"/>
                <a:ea typeface="Calibri"/>
                <a:cs typeface="Calibri"/>
                <a:sym typeface="Calibri"/>
              </a:rPr>
              <a:t>What other’s can see is always what you want them to see, life is a mirage, nothing is impossible!</a:t>
            </a:r>
            <a:endParaRPr b="1" i="1">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13c5a5cb7a0_0_1228"/>
          <p:cNvSpPr txBox="1">
            <a:spLocks noGrp="1"/>
          </p:cNvSpPr>
          <p:nvPr>
            <p:ph type="title"/>
          </p:nvPr>
        </p:nvSpPr>
        <p:spPr>
          <a:xfrm>
            <a:off x="664949" y="123567"/>
            <a:ext cx="70332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2.1: Type topic &amp; subtopic 2 in Google Scholar, identify papers from reputed publishers and having high citations (&gt; 10)</a:t>
            </a:r>
            <a:endParaRPr sz="1800" dirty="0"/>
          </a:p>
        </p:txBody>
      </p:sp>
      <p:graphicFrame>
        <p:nvGraphicFramePr>
          <p:cNvPr id="1369" name="Google Shape;1369;g13c5a5cb7a0_0_1228"/>
          <p:cNvGraphicFramePr/>
          <p:nvPr>
            <p:extLst>
              <p:ext uri="{D42A27DB-BD31-4B8C-83A1-F6EECF244321}">
                <p14:modId xmlns:p14="http://schemas.microsoft.com/office/powerpoint/2010/main" val="2966219709"/>
              </p:ext>
            </p:extLst>
          </p:nvPr>
        </p:nvGraphicFramePr>
        <p:xfrm>
          <a:off x="474190" y="678426"/>
          <a:ext cx="8268200" cy="6178910"/>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506690">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Reporting Experiments in Software Engineering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98057">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err="1">
                          <a:solidFill>
                            <a:schemeClr val="dk1"/>
                          </a:solidFill>
                          <a:effectLst/>
                          <a:latin typeface="Calibri"/>
                          <a:ea typeface="Calibri"/>
                          <a:cs typeface="Calibri"/>
                          <a:sym typeface="Arial"/>
                        </a:rPr>
                        <a:t>Jedlitschka</a:t>
                      </a:r>
                      <a:r>
                        <a:rPr lang="en-IN" sz="1400" b="0" i="0" u="none" strike="noStrike" cap="none" dirty="0">
                          <a:solidFill>
                            <a:schemeClr val="dk1"/>
                          </a:solidFill>
                          <a:effectLst/>
                          <a:latin typeface="Calibri"/>
                          <a:ea typeface="Calibri"/>
                          <a:cs typeface="Calibri"/>
                          <a:sym typeface="Arial"/>
                        </a:rPr>
                        <a:t>, A., </a:t>
                      </a:r>
                      <a:r>
                        <a:rPr lang="en-IN" sz="1400" b="0" i="0" u="none" strike="noStrike" cap="none" dirty="0" err="1">
                          <a:solidFill>
                            <a:schemeClr val="dk1"/>
                          </a:solidFill>
                          <a:effectLst/>
                          <a:latin typeface="Calibri"/>
                          <a:ea typeface="Calibri"/>
                          <a:cs typeface="Calibri"/>
                          <a:sym typeface="Arial"/>
                        </a:rPr>
                        <a:t>Ciolkowski</a:t>
                      </a:r>
                      <a:r>
                        <a:rPr lang="en-IN" sz="1400" b="0" i="0" u="none" strike="noStrike" cap="none" dirty="0">
                          <a:solidFill>
                            <a:schemeClr val="dk1"/>
                          </a:solidFill>
                          <a:effectLst/>
                          <a:latin typeface="Calibri"/>
                          <a:ea typeface="Calibri"/>
                          <a:cs typeface="Calibri"/>
                          <a:sym typeface="Arial"/>
                        </a:rPr>
                        <a:t>, M., </a:t>
                      </a:r>
                      <a:r>
                        <a:rPr lang="en-IN" sz="1400" b="0" i="0" u="none" strike="noStrike" cap="none" dirty="0" err="1">
                          <a:solidFill>
                            <a:schemeClr val="dk1"/>
                          </a:solidFill>
                          <a:effectLst/>
                          <a:latin typeface="Calibri"/>
                          <a:ea typeface="Calibri"/>
                          <a:cs typeface="Calibri"/>
                          <a:sym typeface="Arial"/>
                        </a:rPr>
                        <a:t>Pfahl</a:t>
                      </a:r>
                      <a:r>
                        <a:rPr lang="en-IN" sz="1400" b="0" i="0" u="none" strike="noStrike" cap="none" dirty="0">
                          <a:solidFill>
                            <a:schemeClr val="dk1"/>
                          </a:solidFill>
                          <a:effectLst/>
                          <a:latin typeface="Calibri"/>
                          <a:ea typeface="Calibri"/>
                          <a:cs typeface="Calibri"/>
                          <a:sym typeface="Arial"/>
                        </a:rPr>
                        <a:t>, D. </a:t>
                      </a:r>
                      <a:endParaRPr sz="1400" dirty="0"/>
                    </a:p>
                  </a:txBody>
                  <a:tcPr marL="91450" marR="91450" marT="45725" marB="45725"/>
                </a:tc>
                <a:extLst>
                  <a:ext uri="{0D108BD9-81ED-4DB2-BD59-A6C34878D82A}">
                    <a16:rowId xmlns:a16="http://schemas.microsoft.com/office/drawing/2014/main" val="10001"/>
                  </a:ext>
                </a:extLst>
              </a:tr>
              <a:tr h="298057">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Guide to Advanced Empirical Software Engineering.</a:t>
                      </a:r>
                      <a:endParaRPr sz="1400" dirty="0"/>
                    </a:p>
                  </a:txBody>
                  <a:tcPr marL="91450" marR="91450" marT="45725" marB="45725"/>
                </a:tc>
                <a:extLst>
                  <a:ext uri="{0D108BD9-81ED-4DB2-BD59-A6C34878D82A}">
                    <a16:rowId xmlns:a16="http://schemas.microsoft.com/office/drawing/2014/main" val="10002"/>
                  </a:ext>
                </a:extLst>
              </a:tr>
              <a:tr h="319205">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a:solidFill>
                            <a:schemeClr val="dk1"/>
                          </a:solidFill>
                          <a:effectLst/>
                          <a:latin typeface="Calibri"/>
                          <a:ea typeface="Calibri"/>
                          <a:cs typeface="Calibri"/>
                          <a:sym typeface="Arial"/>
                        </a:rPr>
                        <a:t>2008</a:t>
                      </a:r>
                      <a:endParaRPr sz="1400" dirty="0"/>
                    </a:p>
                  </a:txBody>
                  <a:tcPr marL="91450" marR="91450" marT="45725" marB="45725"/>
                </a:tc>
                <a:extLst>
                  <a:ext uri="{0D108BD9-81ED-4DB2-BD59-A6C34878D82A}">
                    <a16:rowId xmlns:a16="http://schemas.microsoft.com/office/drawing/2014/main" val="10003"/>
                  </a:ext>
                </a:extLst>
              </a:tr>
              <a:tr h="298057">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208</a:t>
                      </a:r>
                      <a:endParaRPr sz="1400" dirty="0"/>
                    </a:p>
                  </a:txBody>
                  <a:tcPr marL="91450" marR="91450" marT="45725" marB="45725"/>
                </a:tc>
                <a:extLst>
                  <a:ext uri="{0D108BD9-81ED-4DB2-BD59-A6C34878D82A}">
                    <a16:rowId xmlns:a16="http://schemas.microsoft.com/office/drawing/2014/main" val="10004"/>
                  </a:ext>
                </a:extLst>
              </a:tr>
              <a:tr h="312275">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201--228</a:t>
                      </a:r>
                      <a:endParaRPr sz="1400" dirty="0"/>
                    </a:p>
                  </a:txBody>
                  <a:tcPr marL="91450" marR="91450" marT="45725" marB="45725"/>
                </a:tc>
                <a:extLst>
                  <a:ext uri="{0D108BD9-81ED-4DB2-BD59-A6C34878D82A}">
                    <a16:rowId xmlns:a16="http://schemas.microsoft.com/office/drawing/2014/main" val="10005"/>
                  </a:ext>
                </a:extLst>
              </a:tr>
              <a:tr h="715323">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a:solidFill>
                            <a:schemeClr val="dk1"/>
                          </a:solidFill>
                          <a:effectLst/>
                          <a:latin typeface="Calibri"/>
                          <a:ea typeface="Calibri"/>
                          <a:cs typeface="Calibri"/>
                          <a:sym typeface="Arial"/>
                        </a:rPr>
                        <a:t>https://doi.org/10.1007/978-1-84800-044-5_8</a:t>
                      </a:r>
                      <a:endParaRPr sz="1400" dirty="0"/>
                    </a:p>
                  </a:txBody>
                  <a:tcPr marL="91450" marR="91450" marT="45725" marB="45725"/>
                </a:tc>
                <a:extLst>
                  <a:ext uri="{0D108BD9-81ED-4DB2-BD59-A6C34878D82A}">
                    <a16:rowId xmlns:a16="http://schemas.microsoft.com/office/drawing/2014/main" val="10006"/>
                  </a:ext>
                </a:extLst>
              </a:tr>
              <a:tr h="1549855">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One major problem for integrating study results into a common body of knowledge is the heterogeneity of reporting styles: (1) It is difficult to locate relevant information and (2) important information is often missing.  The resulting guideline provides detailed guidance on the expected content of the sections and subsections for reporting a specific type of empirical study, i.e., experiments (controlled experiments and quasi-experiments). This chapter presents the unification of a set of guidelines for reporting experiments in software engineering.</a:t>
                      </a:r>
                      <a:endParaRPr sz="1400" dirty="0"/>
                    </a:p>
                  </a:txBody>
                  <a:tcPr marL="91450" marR="91450" marT="45725" marB="45725"/>
                </a:tc>
                <a:extLst>
                  <a:ext uri="{0D108BD9-81ED-4DB2-BD59-A6C34878D82A}">
                    <a16:rowId xmlns:a16="http://schemas.microsoft.com/office/drawing/2014/main" val="10007"/>
                  </a:ext>
                </a:extLst>
              </a:tr>
              <a:tr h="1758488">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g13c5a5cb7a0_0_1233"/>
          <p:cNvSpPr txBox="1">
            <a:spLocks noGrp="1"/>
          </p:cNvSpPr>
          <p:nvPr>
            <p:ph type="title"/>
          </p:nvPr>
        </p:nvSpPr>
        <p:spPr>
          <a:xfrm>
            <a:off x="664949" y="123567"/>
            <a:ext cx="70887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2.2: Type topic &amp; subtopic 2 in Google Scholar, identify papers from reputed publishers and having high citations (&gt; 10)</a:t>
            </a:r>
            <a:endParaRPr sz="2000" dirty="0"/>
          </a:p>
        </p:txBody>
      </p:sp>
      <p:graphicFrame>
        <p:nvGraphicFramePr>
          <p:cNvPr id="1375" name="Google Shape;1375;g13c5a5cb7a0_0_1233"/>
          <p:cNvGraphicFramePr/>
          <p:nvPr>
            <p:extLst>
              <p:ext uri="{D42A27DB-BD31-4B8C-83A1-F6EECF244321}">
                <p14:modId xmlns:p14="http://schemas.microsoft.com/office/powerpoint/2010/main" val="2087806086"/>
              </p:ext>
            </p:extLst>
          </p:nvPr>
        </p:nvGraphicFramePr>
        <p:xfrm>
          <a:off x="474190" y="678428"/>
          <a:ext cx="8268200" cy="6279552"/>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63257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Guidelines for including grey literature and conducting multivocal literature reviews in software engineering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63579">
                <a:tc>
                  <a:txBody>
                    <a:bodyPr/>
                    <a:lstStyle/>
                    <a:p>
                      <a:pPr marL="0" marR="0" lvl="0" indent="0" algn="l" rtl="0">
                        <a:spcBef>
                          <a:spcPts val="0"/>
                        </a:spcBef>
                        <a:spcAft>
                          <a:spcPts val="0"/>
                        </a:spcAft>
                        <a:buNone/>
                      </a:pPr>
                      <a:r>
                        <a:rPr lang="en-IN" sz="1400" dirty="0"/>
                        <a:t>Authors</a:t>
                      </a:r>
                      <a:endParaRPr sz="1400" dirty="0"/>
                    </a:p>
                  </a:txBody>
                  <a:tcPr marL="91450" marR="91450" marT="45725" marB="45725"/>
                </a:tc>
                <a:tc>
                  <a:txBody>
                    <a:bodyPr/>
                    <a:lstStyle/>
                    <a:p>
                      <a:pPr marL="0" marR="0" lvl="0" indent="0" algn="l" rtl="0">
                        <a:spcBef>
                          <a:spcPts val="0"/>
                        </a:spcBef>
                        <a:spcAft>
                          <a:spcPts val="0"/>
                        </a:spcAft>
                        <a:buNone/>
                      </a:pPr>
                      <a:r>
                        <a:rPr lang="de-DE" sz="1400" dirty="0"/>
                        <a:t>Vahid Garousi, Michael Felderer, Mika V. Mäntylä</a:t>
                      </a:r>
                      <a:endParaRPr sz="1400" dirty="0"/>
                    </a:p>
                  </a:txBody>
                  <a:tcPr marL="91450" marR="91450" marT="45725" marB="45725"/>
                </a:tc>
                <a:extLst>
                  <a:ext uri="{0D108BD9-81ED-4DB2-BD59-A6C34878D82A}">
                    <a16:rowId xmlns:a16="http://schemas.microsoft.com/office/drawing/2014/main" val="10001"/>
                  </a:ext>
                </a:extLst>
              </a:tr>
              <a:tr h="263579">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endParaRPr sz="1400" dirty="0"/>
                    </a:p>
                  </a:txBody>
                  <a:tcPr marL="91450" marR="91450" marT="45725" marB="45725"/>
                </a:tc>
                <a:extLst>
                  <a:ext uri="{0D108BD9-81ED-4DB2-BD59-A6C34878D82A}">
                    <a16:rowId xmlns:a16="http://schemas.microsoft.com/office/drawing/2014/main" val="10002"/>
                  </a:ext>
                </a:extLst>
              </a:tr>
              <a:tr h="297928">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2019</a:t>
                      </a:r>
                      <a:endParaRPr sz="1400" dirty="0"/>
                    </a:p>
                  </a:txBody>
                  <a:tcPr marL="91450" marR="91450" marT="45725" marB="45725"/>
                </a:tc>
                <a:extLst>
                  <a:ext uri="{0D108BD9-81ED-4DB2-BD59-A6C34878D82A}">
                    <a16:rowId xmlns:a16="http://schemas.microsoft.com/office/drawing/2014/main" val="10003"/>
                  </a:ext>
                </a:extLst>
              </a:tr>
              <a:tr h="263579">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 106</a:t>
                      </a:r>
                      <a:endParaRPr sz="1400" dirty="0"/>
                    </a:p>
                  </a:txBody>
                  <a:tcPr marL="91450" marR="91450" marT="45725" marB="45725"/>
                </a:tc>
                <a:extLst>
                  <a:ext uri="{0D108BD9-81ED-4DB2-BD59-A6C34878D82A}">
                    <a16:rowId xmlns:a16="http://schemas.microsoft.com/office/drawing/2014/main" val="10004"/>
                  </a:ext>
                </a:extLst>
              </a:tr>
              <a:tr h="29146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101-121</a:t>
                      </a:r>
                      <a:endParaRPr sz="1400" dirty="0"/>
                    </a:p>
                  </a:txBody>
                  <a:tcPr marL="91450" marR="91450" marT="45725" marB="45725"/>
                </a:tc>
                <a:extLst>
                  <a:ext uri="{0D108BD9-81ED-4DB2-BD59-A6C34878D82A}">
                    <a16:rowId xmlns:a16="http://schemas.microsoft.com/office/drawing/2014/main" val="10005"/>
                  </a:ext>
                </a:extLst>
              </a:tr>
              <a:tr h="632577">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https://doi.org/10.1016/j.infsof.2018.09.006.</a:t>
                      </a:r>
                      <a:endParaRPr sz="1400" dirty="0"/>
                    </a:p>
                  </a:txBody>
                  <a:tcPr marL="91450" marR="91450" marT="45725" marB="45725"/>
                </a:tc>
                <a:extLst>
                  <a:ext uri="{0D108BD9-81ED-4DB2-BD59-A6C34878D82A}">
                    <a16:rowId xmlns:a16="http://schemas.microsoft.com/office/drawing/2014/main" val="10006"/>
                  </a:ext>
                </a:extLst>
              </a:tr>
              <a:tr h="1502358">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SLRs which include both the academic and the GL were termed as Multivocal Literature Reviews (MLR) in educational research [12], [13], in the early 1990′s. The main difference between an MLR and an SLR is the fact that, while SLRs use as input only academic peer-reviewed papers, MLRs in addition also use sources from the GL, e.g., blogs, videos, white papers and web-pages [18]. MLRs recognize the need for “multiple” voices rather than constructing evidence from only the knowledge rigorously reported in academic settings (formal literature). The purpose of this paper is therefore to promote the role of GL in SE and to provide specific guidelines for including GL and conducting multivocal literature reviews. We think that software engineering research can improve its relevance by accepting and analyzing input from practitioner literature.</a:t>
                      </a:r>
                      <a:endParaRPr sz="1200" dirty="0"/>
                    </a:p>
                  </a:txBody>
                  <a:tcPr marL="91450" marR="91450" marT="45725" marB="45725"/>
                </a:tc>
                <a:extLst>
                  <a:ext uri="{0D108BD9-81ED-4DB2-BD59-A6C34878D82A}">
                    <a16:rowId xmlns:a16="http://schemas.microsoft.com/office/drawing/2014/main" val="10007"/>
                  </a:ext>
                </a:extLst>
              </a:tr>
              <a:tr h="1555072">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g13c5a5cb7a0_0_1238"/>
          <p:cNvSpPr txBox="1">
            <a:spLocks noGrp="1"/>
          </p:cNvSpPr>
          <p:nvPr>
            <p:ph type="title"/>
          </p:nvPr>
        </p:nvSpPr>
        <p:spPr>
          <a:xfrm>
            <a:off x="664949" y="123567"/>
            <a:ext cx="71385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2.3: Type topic &amp; subtopic 2 in Google Scholar, identify papers from reputed publishers and having high citations (&gt; 10)</a:t>
            </a:r>
            <a:endParaRPr sz="2000" dirty="0"/>
          </a:p>
        </p:txBody>
      </p:sp>
      <p:graphicFrame>
        <p:nvGraphicFramePr>
          <p:cNvPr id="1381" name="Google Shape;1381;g13c5a5cb7a0_0_1238"/>
          <p:cNvGraphicFramePr/>
          <p:nvPr>
            <p:extLst>
              <p:ext uri="{D42A27DB-BD31-4B8C-83A1-F6EECF244321}">
                <p14:modId xmlns:p14="http://schemas.microsoft.com/office/powerpoint/2010/main" val="1535280696"/>
              </p:ext>
            </p:extLst>
          </p:nvPr>
        </p:nvGraphicFramePr>
        <p:xfrm>
          <a:off x="474190" y="727588"/>
          <a:ext cx="8268200" cy="6339930"/>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475732">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Scientific research ontology to support systematic review in software engineering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75732">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Jorge </a:t>
                      </a:r>
                      <a:r>
                        <a:rPr lang="en-IN" sz="1400" dirty="0" err="1"/>
                        <a:t>Calmon</a:t>
                      </a:r>
                      <a:r>
                        <a:rPr lang="en-IN" sz="1400" dirty="0"/>
                        <a:t> de Almeida </a:t>
                      </a:r>
                      <a:r>
                        <a:rPr lang="en-IN" sz="1400" dirty="0" err="1"/>
                        <a:t>Biolchini</a:t>
                      </a:r>
                      <a:r>
                        <a:rPr lang="en-IN" sz="1400" dirty="0"/>
                        <a:t>, Paula Gomes Mian, Ana Candida Cruz Natali, </a:t>
                      </a:r>
                      <a:r>
                        <a:rPr lang="en-IN" sz="1400" dirty="0" err="1"/>
                        <a:t>Tayana</a:t>
                      </a:r>
                      <a:r>
                        <a:rPr lang="en-IN" sz="1400" dirty="0"/>
                        <a:t> </a:t>
                      </a:r>
                      <a:r>
                        <a:rPr lang="en-IN" sz="1400" dirty="0" err="1"/>
                        <a:t>Uchôa</a:t>
                      </a:r>
                      <a:r>
                        <a:rPr lang="en-IN" sz="1400" dirty="0"/>
                        <a:t> Conte, Guilherme Horta </a:t>
                      </a:r>
                      <a:r>
                        <a:rPr lang="en-IN" sz="1400" dirty="0" err="1"/>
                        <a:t>Travassos</a:t>
                      </a:r>
                      <a:endParaRPr sz="1400" dirty="0"/>
                    </a:p>
                  </a:txBody>
                  <a:tcPr marL="91450" marR="91450" marT="45725" marB="45725"/>
                </a:tc>
                <a:extLst>
                  <a:ext uri="{0D108BD9-81ED-4DB2-BD59-A6C34878D82A}">
                    <a16:rowId xmlns:a16="http://schemas.microsoft.com/office/drawing/2014/main" val="10001"/>
                  </a:ext>
                </a:extLst>
              </a:tr>
              <a:tr h="279846">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Advanced Engineering Informatics</a:t>
                      </a:r>
                      <a:endParaRPr sz="1400" dirty="0"/>
                    </a:p>
                  </a:txBody>
                  <a:tcPr marL="91450" marR="91450" marT="45725" marB="45725"/>
                </a:tc>
                <a:extLst>
                  <a:ext uri="{0D108BD9-81ED-4DB2-BD59-A6C34878D82A}">
                    <a16:rowId xmlns:a16="http://schemas.microsoft.com/office/drawing/2014/main" val="10002"/>
                  </a:ext>
                </a:extLst>
              </a:tr>
              <a:tr h="279846">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2007</a:t>
                      </a:r>
                      <a:endParaRPr sz="1400" dirty="0"/>
                    </a:p>
                  </a:txBody>
                  <a:tcPr marL="91450" marR="91450" marT="45725" marB="45725"/>
                </a:tc>
                <a:extLst>
                  <a:ext uri="{0D108BD9-81ED-4DB2-BD59-A6C34878D82A}">
                    <a16:rowId xmlns:a16="http://schemas.microsoft.com/office/drawing/2014/main" val="10003"/>
                  </a:ext>
                </a:extLst>
              </a:tr>
              <a:tr h="475732">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21, Issue 2,</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475732">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131-151</a:t>
                      </a:r>
                    </a:p>
                    <a:p>
                      <a:pPr marL="0" marR="0" lvl="0" indent="0" algn="l" rtl="0">
                        <a:spcBef>
                          <a:spcPts val="0"/>
                        </a:spcBef>
                        <a:spcAft>
                          <a:spcPts val="0"/>
                        </a:spcAft>
                        <a:buNone/>
                      </a:pPr>
                      <a:endParaRPr lang="en-IN" sz="1400" dirty="0"/>
                    </a:p>
                  </a:txBody>
                  <a:tcPr marL="91450" marR="91450" marT="45725" marB="45725"/>
                </a:tc>
                <a:extLst>
                  <a:ext uri="{0D108BD9-81ED-4DB2-BD59-A6C34878D82A}">
                    <a16:rowId xmlns:a16="http://schemas.microsoft.com/office/drawing/2014/main" val="10005"/>
                  </a:ext>
                </a:extLst>
              </a:tr>
              <a:tr h="671618">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https://doi.org/10.1016/j.aei.2006.11.006.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595081">
                <a:tc>
                  <a:txBody>
                    <a:bodyPr/>
                    <a:lstStyle/>
                    <a:p>
                      <a:pPr marL="0" marR="0" lvl="0" indent="0" algn="l" rtl="0">
                        <a:spcBef>
                          <a:spcPts val="0"/>
                        </a:spcBef>
                        <a:spcAft>
                          <a:spcPts val="0"/>
                        </a:spcAft>
                        <a:buNone/>
                      </a:pPr>
                      <a:r>
                        <a:rPr lang="en-IN" sz="1200" dirty="0"/>
                        <a:t>Identified important sentences from the abstract (minimum 4-5)</a:t>
                      </a:r>
                      <a:endParaRPr sz="1200" dirty="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The term systematic review is used to refer to a specific methodology of research, developed in order to gather and evaluate the available evidence pertaining to a focused topic. It represents a secondary study that depends on primary study results to be accomplished. Several primary studies have been conducted in the field of Software Engineering in the last years, determining an increasing improvement in methodology. However, in most cases software is built with technologies and processes for which developers have insufficient evidence to confirm their suitability, limits, qualities, costs, and inherent risks.  A template designed to support systematic reviews in Software Engineering is presented, and the development of ontologies to describe knowledge regarding such experimental studies is also introduced.</a:t>
                      </a:r>
                      <a:endParaRPr sz="1200" dirty="0"/>
                    </a:p>
                  </a:txBody>
                  <a:tcPr marL="91450" marR="91450" marT="45725" marB="45725"/>
                </a:tc>
                <a:extLst>
                  <a:ext uri="{0D108BD9-81ED-4DB2-BD59-A6C34878D82A}">
                    <a16:rowId xmlns:a16="http://schemas.microsoft.com/office/drawing/2014/main" val="10007"/>
                  </a:ext>
                </a:extLst>
              </a:tr>
              <a:tr h="1091374">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g13c5a5cb7a0_0_1243"/>
          <p:cNvSpPr txBox="1">
            <a:spLocks noGrp="1"/>
          </p:cNvSpPr>
          <p:nvPr>
            <p:ph type="title"/>
          </p:nvPr>
        </p:nvSpPr>
        <p:spPr>
          <a:xfrm>
            <a:off x="704277" y="143232"/>
            <a:ext cx="72063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600" dirty="0"/>
              <a:t>Subtopic 2.4: Type topic &amp; subtopic 2 in Google Scholar, identify papers from reputed publishers and having high citations (&gt; 10)</a:t>
            </a:r>
            <a:endParaRPr sz="1600" dirty="0"/>
          </a:p>
        </p:txBody>
      </p:sp>
      <p:graphicFrame>
        <p:nvGraphicFramePr>
          <p:cNvPr id="1387" name="Google Shape;1387;g13c5a5cb7a0_0_1243"/>
          <p:cNvGraphicFramePr/>
          <p:nvPr>
            <p:extLst>
              <p:ext uri="{D42A27DB-BD31-4B8C-83A1-F6EECF244321}">
                <p14:modId xmlns:p14="http://schemas.microsoft.com/office/powerpoint/2010/main" val="3014169920"/>
              </p:ext>
            </p:extLst>
          </p:nvPr>
        </p:nvGraphicFramePr>
        <p:xfrm>
          <a:off x="474190" y="678426"/>
          <a:ext cx="8268200" cy="6023081"/>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288278">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A survey of software engineering practices in Turkey</a:t>
                      </a:r>
                      <a:endParaRPr sz="1400" dirty="0"/>
                    </a:p>
                  </a:txBody>
                  <a:tcPr marL="91450" marR="91450" marT="45725" marB="45725"/>
                </a:tc>
                <a:extLst>
                  <a:ext uri="{0D108BD9-81ED-4DB2-BD59-A6C34878D82A}">
                    <a16:rowId xmlns:a16="http://schemas.microsoft.com/office/drawing/2014/main" val="10000"/>
                  </a:ext>
                </a:extLst>
              </a:tr>
              <a:tr h="268916">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Vahid </a:t>
                      </a:r>
                      <a:r>
                        <a:rPr lang="en-IN" sz="1400" dirty="0" err="1"/>
                        <a:t>Garousi</a:t>
                      </a:r>
                      <a:r>
                        <a:rPr lang="en-IN" sz="1400" dirty="0"/>
                        <a:t>, Ahmet </a:t>
                      </a:r>
                      <a:r>
                        <a:rPr lang="en-IN" sz="1400" dirty="0" err="1"/>
                        <a:t>Coşkunçay</a:t>
                      </a:r>
                      <a:r>
                        <a:rPr lang="en-IN" sz="1400" dirty="0"/>
                        <a:t>, </a:t>
                      </a:r>
                      <a:r>
                        <a:rPr lang="en-IN" sz="1400" dirty="0" err="1"/>
                        <a:t>Aysu</a:t>
                      </a:r>
                      <a:r>
                        <a:rPr lang="en-IN" sz="1400" dirty="0"/>
                        <a:t> </a:t>
                      </a:r>
                      <a:r>
                        <a:rPr lang="en-IN" sz="1400" dirty="0" err="1"/>
                        <a:t>Betin</a:t>
                      </a:r>
                      <a:r>
                        <a:rPr lang="en-IN" sz="1400" dirty="0"/>
                        <a:t>-Can, </a:t>
                      </a:r>
                      <a:r>
                        <a:rPr lang="en-IN" sz="1400" dirty="0" err="1"/>
                        <a:t>Onur</a:t>
                      </a:r>
                      <a:r>
                        <a:rPr lang="en-IN" sz="1400" dirty="0"/>
                        <a:t> </a:t>
                      </a:r>
                      <a:r>
                        <a:rPr lang="en-IN" sz="1400" dirty="0" err="1"/>
                        <a:t>Demirörs</a:t>
                      </a:r>
                      <a:endParaRPr sz="1400" dirty="0"/>
                    </a:p>
                  </a:txBody>
                  <a:tcPr marL="91450" marR="91450" marT="45725" marB="45725"/>
                </a:tc>
                <a:extLst>
                  <a:ext uri="{0D108BD9-81ED-4DB2-BD59-A6C34878D82A}">
                    <a16:rowId xmlns:a16="http://schemas.microsoft.com/office/drawing/2014/main" val="10001"/>
                  </a:ext>
                </a:extLst>
              </a:tr>
              <a:tr h="268916">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US" sz="1400" dirty="0"/>
                        <a:t>Journal of Systems and Software</a:t>
                      </a:r>
                      <a:endParaRPr sz="1400" dirty="0"/>
                    </a:p>
                  </a:txBody>
                  <a:tcPr marL="91450" marR="91450" marT="45725" marB="45725"/>
                </a:tc>
                <a:extLst>
                  <a:ext uri="{0D108BD9-81ED-4DB2-BD59-A6C34878D82A}">
                    <a16:rowId xmlns:a16="http://schemas.microsoft.com/office/drawing/2014/main" val="10002"/>
                  </a:ext>
                </a:extLst>
              </a:tr>
              <a:tr h="323462">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2015</a:t>
                      </a:r>
                      <a:endParaRPr sz="1400" dirty="0"/>
                    </a:p>
                  </a:txBody>
                  <a:tcPr marL="91450" marR="91450" marT="45725" marB="45725"/>
                </a:tc>
                <a:extLst>
                  <a:ext uri="{0D108BD9-81ED-4DB2-BD59-A6C34878D82A}">
                    <a16:rowId xmlns:a16="http://schemas.microsoft.com/office/drawing/2014/main" val="10003"/>
                  </a:ext>
                </a:extLst>
              </a:tr>
              <a:tr h="268916">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108</a:t>
                      </a:r>
                      <a:endParaRPr sz="1400" dirty="0"/>
                    </a:p>
                  </a:txBody>
                  <a:tcPr marL="91450" marR="91450" marT="45725" marB="45725"/>
                </a:tc>
                <a:extLst>
                  <a:ext uri="{0D108BD9-81ED-4DB2-BD59-A6C34878D82A}">
                    <a16:rowId xmlns:a16="http://schemas.microsoft.com/office/drawing/2014/main" val="10004"/>
                  </a:ext>
                </a:extLst>
              </a:tr>
              <a:tr h="31644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148-177</a:t>
                      </a:r>
                      <a:endParaRPr sz="1400" dirty="0"/>
                    </a:p>
                  </a:txBody>
                  <a:tcPr marL="91450" marR="91450" marT="45725" marB="45725"/>
                </a:tc>
                <a:extLst>
                  <a:ext uri="{0D108BD9-81ED-4DB2-BD59-A6C34878D82A}">
                    <a16:rowId xmlns:a16="http://schemas.microsoft.com/office/drawing/2014/main" val="10005"/>
                  </a:ext>
                </a:extLst>
              </a:tr>
              <a:tr h="645385">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https://doi.org/10.1016/j.jss.2015.06.036.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855466">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Understanding the types of software engineering (SE) practices and techniques used in industry is important. There is a wide spectrum in terms of the types and maturity of SE practices conducted in industry. Turkey has a vibrant software industry and it is important to characterize and understand the state of its SE practices. Our objective is to characterize and grasp a high-level view on type of SE practices in the Turkish software industry. To achieve this objective, we systematically designed an online survey with 46 questions based on our past experience in the Canadian and Turkish contexts and using the Software Engineering Body of Knowledge (SWEBOK). Two hundred and two practicing software engineers from the Turkish software industry participated in the survey. The goal of the survey reported in this paper is to characterize the SE practices in Turkey to provide a view on the latest SE techniques, tools and metrics used by practitioners and the challenges faced by them.</a:t>
                      </a:r>
                      <a:endParaRPr sz="1200" dirty="0"/>
                    </a:p>
                  </a:txBody>
                  <a:tcPr marL="91450" marR="91450" marT="45725" marB="45725"/>
                </a:tc>
                <a:extLst>
                  <a:ext uri="{0D108BD9-81ED-4DB2-BD59-A6C34878D82A}">
                    <a16:rowId xmlns:a16="http://schemas.microsoft.com/office/drawing/2014/main" val="10007"/>
                  </a:ext>
                </a:extLst>
              </a:tr>
              <a:tr h="1329279">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13c5a5cb7a0_0_1248"/>
          <p:cNvSpPr txBox="1">
            <a:spLocks noGrp="1"/>
          </p:cNvSpPr>
          <p:nvPr>
            <p:ph type="title"/>
          </p:nvPr>
        </p:nvSpPr>
        <p:spPr>
          <a:xfrm>
            <a:off x="664949" y="0"/>
            <a:ext cx="7076400" cy="57027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2.5: Type topic &amp; subtopic 2 in Google Scholar, identify papers from reputed publishers and having high citations (&gt; 10</a:t>
            </a:r>
            <a:r>
              <a:rPr lang="en-IN" sz="2800" dirty="0"/>
              <a:t>)</a:t>
            </a:r>
            <a:endParaRPr sz="2800" dirty="0"/>
          </a:p>
        </p:txBody>
      </p:sp>
      <p:graphicFrame>
        <p:nvGraphicFramePr>
          <p:cNvPr id="1393" name="Google Shape;1393;g13c5a5cb7a0_0_1248"/>
          <p:cNvGraphicFramePr/>
          <p:nvPr>
            <p:extLst>
              <p:ext uri="{D42A27DB-BD31-4B8C-83A1-F6EECF244321}">
                <p14:modId xmlns:p14="http://schemas.microsoft.com/office/powerpoint/2010/main" val="2656278578"/>
              </p:ext>
            </p:extLst>
          </p:nvPr>
        </p:nvGraphicFramePr>
        <p:xfrm>
          <a:off x="474190" y="570271"/>
          <a:ext cx="8268200" cy="6492330"/>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682442">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Taxonomies in software engineering: A Systematic mapping study and a revised taxonomy development method,</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84356">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Muhammad Usman, Ricardo Britto, Jürgen </a:t>
                      </a:r>
                      <a:r>
                        <a:rPr lang="en-IN" sz="1400" dirty="0" err="1"/>
                        <a:t>Börstler</a:t>
                      </a:r>
                      <a:r>
                        <a:rPr lang="en-IN" sz="1400" dirty="0"/>
                        <a:t>, Emilia Mendes</a:t>
                      </a:r>
                      <a:endParaRPr sz="1400" dirty="0"/>
                    </a:p>
                  </a:txBody>
                  <a:tcPr marL="91450" marR="91450" marT="45725" marB="45725"/>
                </a:tc>
                <a:extLst>
                  <a:ext uri="{0D108BD9-81ED-4DB2-BD59-A6C34878D82A}">
                    <a16:rowId xmlns:a16="http://schemas.microsoft.com/office/drawing/2014/main" val="10001"/>
                  </a:ext>
                </a:extLst>
              </a:tr>
              <a:tr h="483399">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83399">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2017,</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483399">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85,</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284356">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43-59</a:t>
                      </a:r>
                      <a:endParaRPr sz="1400" dirty="0"/>
                    </a:p>
                  </a:txBody>
                  <a:tcPr marL="91450" marR="91450" marT="45725" marB="45725"/>
                </a:tc>
                <a:extLst>
                  <a:ext uri="{0D108BD9-81ED-4DB2-BD59-A6C34878D82A}">
                    <a16:rowId xmlns:a16="http://schemas.microsoft.com/office/drawing/2014/main" val="10005"/>
                  </a:ext>
                </a:extLst>
              </a:tr>
              <a:tr h="682442">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https://doi.org/10.1016/j.infsof.2017.01.006.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649221">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Software Engineering (SE) is an evolving discipline with new subareas being continuously developed and added. To structure and better understand the SE body of knowledge, taxonomies have been proposed in all </a:t>
                      </a:r>
                      <a:r>
                        <a:rPr lang="en-US" sz="1200" b="0" i="0" u="none" strike="noStrike" cap="none" dirty="0">
                          <a:solidFill>
                            <a:schemeClr val="dk1"/>
                          </a:solidFill>
                          <a:effectLst/>
                          <a:latin typeface="Calibri"/>
                          <a:ea typeface="Calibri"/>
                          <a:cs typeface="Calibri"/>
                          <a:sym typeface="Arial"/>
                          <a:hlinkClick r:id="rId3" tooltip="Learn more about SE knowledge from ScienceDirect's AI-generated Topic Pages"/>
                        </a:rPr>
                        <a:t>SE knowledge</a:t>
                      </a:r>
                      <a:r>
                        <a:rPr lang="en-US" sz="1200" b="0" i="0" u="none" strike="noStrike" cap="none" dirty="0">
                          <a:solidFill>
                            <a:schemeClr val="dk1"/>
                          </a:solidFill>
                          <a:effectLst/>
                          <a:latin typeface="Calibri"/>
                          <a:ea typeface="Calibri"/>
                          <a:cs typeface="Calibri"/>
                          <a:sym typeface="Arial"/>
                        </a:rPr>
                        <a:t> areas. The main contribution of this paper is a characterization of the state-of-the-art of taxonomies in SE. Our results also show that most taxonomies are developed in an ad-hoc way. Although many SE taxonomies have been proposed in the literature, it appears that taxonomies have been designed or evolved without following particular patterns, guidelines </a:t>
                      </a:r>
                      <a:r>
                        <a:rPr lang="en-US" sz="1200" b="0" i="0" u="none" strike="noStrike" cap="none" dirty="0" err="1">
                          <a:solidFill>
                            <a:schemeClr val="dk1"/>
                          </a:solidFill>
                          <a:effectLst/>
                          <a:latin typeface="Calibri"/>
                          <a:ea typeface="Calibri"/>
                          <a:cs typeface="Calibri"/>
                          <a:sym typeface="Arial"/>
                        </a:rPr>
                        <a:t>orhm</a:t>
                      </a:r>
                      <a:r>
                        <a:rPr lang="en-US" sz="1200" b="0" i="0" u="none" strike="noStrike" cap="none" dirty="0">
                          <a:solidFill>
                            <a:schemeClr val="dk1"/>
                          </a:solidFill>
                          <a:effectLst/>
                          <a:latin typeface="Calibri"/>
                          <a:ea typeface="Calibri"/>
                          <a:cs typeface="Calibri"/>
                          <a:sym typeface="Arial"/>
                        </a:rPr>
                        <a:t> </a:t>
                      </a:r>
                      <a:r>
                        <a:rPr lang="en-US" sz="1200" b="0" i="0" u="none" strike="noStrike" cap="none" dirty="0" err="1">
                          <a:solidFill>
                            <a:schemeClr val="dk1"/>
                          </a:solidFill>
                          <a:effectLst/>
                          <a:latin typeface="Calibri"/>
                          <a:ea typeface="Calibri"/>
                          <a:cs typeface="Calibri"/>
                          <a:sym typeface="Arial"/>
                        </a:rPr>
                        <a:t>jhbjmn</a:t>
                      </a:r>
                      <a:r>
                        <a:rPr lang="en-US" sz="1200" b="0" i="0" u="none" strike="noStrike" cap="none" dirty="0">
                          <a:solidFill>
                            <a:schemeClr val="dk1"/>
                          </a:solidFill>
                          <a:effectLst/>
                          <a:latin typeface="Calibri"/>
                          <a:ea typeface="Calibri"/>
                          <a:cs typeface="Calibri"/>
                          <a:sym typeface="Arial"/>
                        </a:rPr>
                        <a:t> , </a:t>
                      </a:r>
                      <a:r>
                        <a:rPr lang="en-US" sz="1200" b="0" i="0" u="none" strike="noStrike" cap="none" dirty="0" err="1">
                          <a:solidFill>
                            <a:schemeClr val="dk1"/>
                          </a:solidFill>
                          <a:effectLst/>
                          <a:latin typeface="Calibri"/>
                          <a:ea typeface="Calibri"/>
                          <a:cs typeface="Calibri"/>
                          <a:sym typeface="Arial"/>
                        </a:rPr>
                        <a:t>lkjkml</a:t>
                      </a:r>
                      <a:r>
                        <a:rPr lang="en-US" sz="1200" b="0" i="0" u="none" strike="noStrike" cap="none" dirty="0">
                          <a:solidFill>
                            <a:schemeClr val="dk1"/>
                          </a:solidFill>
                          <a:effectLst/>
                          <a:latin typeface="Calibri"/>
                          <a:ea typeface="Calibri"/>
                          <a:cs typeface="Calibri"/>
                          <a:sym typeface="Arial"/>
                        </a:rPr>
                        <a:t>  processes. A better understanding of how taxonomies have been designed and applied in SE could be very useful for the development of new taxonomies and the evolution of existing ones</a:t>
                      </a:r>
                      <a:r>
                        <a:rPr lang="en-US" sz="1400" b="0" i="0" u="none" strike="noStrike" cap="none" dirty="0">
                          <a:solidFill>
                            <a:schemeClr val="dk1"/>
                          </a:solidFill>
                          <a:effectLst/>
                          <a:latin typeface="Calibri"/>
                          <a:ea typeface="Calibri"/>
                          <a:cs typeface="Calibri"/>
                          <a:sym typeface="Arial"/>
                        </a:rPr>
                        <a:t>.</a:t>
                      </a:r>
                      <a:endParaRPr sz="1400" dirty="0"/>
                    </a:p>
                  </a:txBody>
                  <a:tcPr marL="91450" marR="91450" marT="45725" marB="45725"/>
                </a:tc>
                <a:extLst>
                  <a:ext uri="{0D108BD9-81ED-4DB2-BD59-A6C34878D82A}">
                    <a16:rowId xmlns:a16="http://schemas.microsoft.com/office/drawing/2014/main" val="10007"/>
                  </a:ext>
                </a:extLst>
              </a:tr>
              <a:tr h="1023658">
                <a:tc>
                  <a:txBody>
                    <a:bodyPr/>
                    <a:lstStyle/>
                    <a:p>
                      <a:pPr marL="0" marR="0" lvl="0" indent="0" algn="l" rtl="0">
                        <a:lnSpc>
                          <a:spcPct val="100000"/>
                        </a:lnSpc>
                        <a:spcBef>
                          <a:spcPts val="0"/>
                        </a:spcBef>
                        <a:spcAft>
                          <a:spcPts val="0"/>
                        </a:spcAft>
                        <a:buClr>
                          <a:schemeClr val="dk1"/>
                        </a:buClr>
                        <a:buSzPts val="1400"/>
                        <a:buFont typeface="Calibri"/>
                        <a:buNone/>
                      </a:pPr>
                      <a:r>
                        <a:rPr lang="en-IN" sz="1100" dirty="0"/>
                        <a:t>Rewrite the above sentences in your own words (minimum 4-5), avoid using words like I, WE, YOU, THEY, THEM), -stick to third person language, active voice, present tense</a:t>
                      </a:r>
                      <a:endParaRPr sz="11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13c5a5cb7a0_0_98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Title of the paper &amp; affiliation</a:t>
            </a:r>
            <a:endParaRPr/>
          </a:p>
        </p:txBody>
      </p:sp>
      <p:graphicFrame>
        <p:nvGraphicFramePr>
          <p:cNvPr id="1042" name="Google Shape;1042;g13c5a5cb7a0_0_980"/>
          <p:cNvGraphicFramePr/>
          <p:nvPr>
            <p:extLst>
              <p:ext uri="{D42A27DB-BD31-4B8C-83A1-F6EECF244321}">
                <p14:modId xmlns:p14="http://schemas.microsoft.com/office/powerpoint/2010/main" val="3418746448"/>
              </p:ext>
            </p:extLst>
          </p:nvPr>
        </p:nvGraphicFramePr>
        <p:xfrm>
          <a:off x="628650" y="1825625"/>
          <a:ext cx="7886700" cy="4028490"/>
        </p:xfrm>
        <a:graphic>
          <a:graphicData uri="http://schemas.openxmlformats.org/drawingml/2006/table">
            <a:tbl>
              <a:tblPr firstRow="1" bandRow="1">
                <a:noFill/>
                <a:tableStyleId>{2DB7313F-EFAE-4E8B-8674-C2E3CAE458C8}</a:tableStyleId>
              </a:tblPr>
              <a:tblGrid>
                <a:gridCol w="2003350">
                  <a:extLst>
                    <a:ext uri="{9D8B030D-6E8A-4147-A177-3AD203B41FA5}">
                      <a16:colId xmlns:a16="http://schemas.microsoft.com/office/drawing/2014/main" val="20000"/>
                    </a:ext>
                  </a:extLst>
                </a:gridCol>
                <a:gridCol w="58833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IN" sz="1800"/>
                        <a:t>Title of the paper (Write Topic)</a:t>
                      </a:r>
                      <a:endParaRPr sz="1800"/>
                    </a:p>
                  </a:txBody>
                  <a:tcPr marL="91450" marR="91450" marT="45725" marB="45725"/>
                </a:tc>
                <a:tc>
                  <a:txBody>
                    <a:bodyPr/>
                    <a:lstStyle/>
                    <a:p>
                      <a:pPr marL="0" marR="0" lvl="0" indent="0" algn="l" rtl="0">
                        <a:spcBef>
                          <a:spcPts val="0"/>
                        </a:spcBef>
                        <a:spcAft>
                          <a:spcPts val="0"/>
                        </a:spcAft>
                        <a:buNone/>
                      </a:pPr>
                      <a:r>
                        <a:rPr lang="en-IN" sz="1800" dirty="0"/>
                        <a:t>Survey guidelines in software engineering an annotated review</a:t>
                      </a:r>
                      <a:endParaRPr sz="1800"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Student name (Write Your name)</a:t>
                      </a:r>
                      <a:endParaRPr sz="1800"/>
                    </a:p>
                  </a:txBody>
                  <a:tcPr marL="91450" marR="91450" marT="45725" marB="45725"/>
                </a:tc>
                <a:tc>
                  <a:txBody>
                    <a:bodyPr/>
                    <a:lstStyle/>
                    <a:p>
                      <a:pPr marL="0" marR="0" lvl="0" indent="0" algn="l" rtl="0">
                        <a:spcBef>
                          <a:spcPts val="0"/>
                        </a:spcBef>
                        <a:spcAft>
                          <a:spcPts val="0"/>
                        </a:spcAft>
                        <a:buNone/>
                      </a:pPr>
                      <a:r>
                        <a:rPr lang="en-IN" sz="1800" dirty="0"/>
                        <a:t>Alisha Taj</a:t>
                      </a:r>
                      <a:endParaRPr sz="180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IN" sz="1800"/>
                        <a:t>Faculty name</a:t>
                      </a:r>
                      <a:endParaRPr sz="1800"/>
                    </a:p>
                  </a:txBody>
                  <a:tcPr marL="91450" marR="91450" marT="45725" marB="45725"/>
                </a:tc>
                <a:tc>
                  <a:txBody>
                    <a:bodyPr/>
                    <a:lstStyle/>
                    <a:p>
                      <a:pPr marL="0" marR="0" lvl="0" indent="0" algn="l" rtl="0">
                        <a:spcBef>
                          <a:spcPts val="0"/>
                        </a:spcBef>
                        <a:spcAft>
                          <a:spcPts val="0"/>
                        </a:spcAft>
                        <a:buNone/>
                      </a:pPr>
                      <a:r>
                        <a:rPr lang="en-IN" sz="1800" dirty="0" err="1"/>
                        <a:t>Phani</a:t>
                      </a:r>
                      <a:r>
                        <a:rPr lang="en-IN" sz="1800" dirty="0"/>
                        <a:t> Kumar </a:t>
                      </a:r>
                      <a:r>
                        <a:rPr lang="en-IN" sz="1800" dirty="0" err="1"/>
                        <a:t>Pullela</a:t>
                      </a:r>
                      <a:endParaRPr sz="1800"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IN" sz="1800"/>
                        <a:t>University Affiliation</a:t>
                      </a:r>
                      <a:endParaRPr sz="1800"/>
                    </a:p>
                  </a:txBody>
                  <a:tcPr marL="91450" marR="91450" marT="45725" marB="45725"/>
                </a:tc>
                <a:tc>
                  <a:txBody>
                    <a:bodyPr/>
                    <a:lstStyle/>
                    <a:p>
                      <a:pPr marL="0" marR="0" lvl="0" indent="0" algn="l" rtl="0">
                        <a:spcBef>
                          <a:spcPts val="0"/>
                        </a:spcBef>
                        <a:spcAft>
                          <a:spcPts val="0"/>
                        </a:spcAft>
                        <a:buNone/>
                      </a:pPr>
                      <a:r>
                        <a:rPr lang="en-IN" sz="1800" dirty="0"/>
                        <a:t>School of Computer Science Engineering (SOCSE), RV University, RV </a:t>
                      </a:r>
                      <a:r>
                        <a:rPr lang="en-IN" sz="1800" dirty="0" err="1"/>
                        <a:t>Vidyanikethan</a:t>
                      </a:r>
                      <a:r>
                        <a:rPr lang="en-IN" sz="1800" dirty="0"/>
                        <a:t> Post, 8th Mile, Mysuru Road, Bengaluru – 560059</a:t>
                      </a:r>
                      <a:endParaRPr sz="1800"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IN" sz="1800"/>
                        <a:t>Keywords (Write Field, Domain, area, 2 important keywords from topic)</a:t>
                      </a:r>
                      <a:endParaRPr sz="1800"/>
                    </a:p>
                  </a:txBody>
                  <a:tcPr marL="91450" marR="91450" marT="45725" marB="45725"/>
                </a:tc>
                <a:tc>
                  <a:txBody>
                    <a:bodyPr/>
                    <a:lstStyle/>
                    <a:p>
                      <a:pPr marL="0" marR="0" lvl="0" indent="0" algn="l" rtl="0">
                        <a:spcBef>
                          <a:spcPts val="0"/>
                        </a:spcBef>
                        <a:spcAft>
                          <a:spcPts val="0"/>
                        </a:spcAft>
                        <a:buNone/>
                      </a:pPr>
                      <a:r>
                        <a:rPr lang="en-IN" sz="1800" dirty="0"/>
                        <a:t>Computer Applications , Software engineering , Annotated pipe line , Survey Guidelines , Annotated review.</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g13c5a5cb7a0_0_125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45% of your original review article is complete</a:t>
            </a:r>
            <a:endParaRPr/>
          </a:p>
        </p:txBody>
      </p:sp>
      <p:sp>
        <p:nvSpPr>
          <p:cNvPr id="1399" name="Google Shape;1399;g13c5a5cb7a0_0_125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spcBef>
                <a:spcPts val="0"/>
              </a:spcBef>
              <a:spcAft>
                <a:spcPts val="0"/>
              </a:spcAft>
              <a:buClr>
                <a:schemeClr val="dk1"/>
              </a:buClr>
              <a:buSzPts val="2400"/>
              <a:buNone/>
            </a:pPr>
            <a:r>
              <a:rPr lang="en-IN" b="1">
                <a:solidFill>
                  <a:srgbClr val="CC0000"/>
                </a:solidFill>
              </a:rPr>
              <a:t>Assignment 4 is Complete</a:t>
            </a:r>
            <a:endParaRPr>
              <a:solidFill>
                <a:srgbClr val="CC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g13c5a5cb7a0_0_14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7200"/>
              <a:buFont typeface="Calibri"/>
              <a:buNone/>
            </a:pPr>
            <a:r>
              <a:rPr lang="en-IN" sz="7200"/>
              <a:t>STORY 7</a:t>
            </a:r>
            <a:endParaRPr/>
          </a:p>
        </p:txBody>
      </p:sp>
      <p:sp>
        <p:nvSpPr>
          <p:cNvPr id="1405" name="Google Shape;1405;g13c5a5cb7a0_0_1482"/>
          <p:cNvSpPr txBox="1">
            <a:spLocks noGrp="1"/>
          </p:cNvSpPr>
          <p:nvPr>
            <p:ph type="body" idx="1"/>
          </p:nvPr>
        </p:nvSpPr>
        <p:spPr>
          <a:xfrm>
            <a:off x="179512" y="1412776"/>
            <a:ext cx="8229600" cy="4526100"/>
          </a:xfrm>
          <a:prstGeom prst="rect">
            <a:avLst/>
          </a:prstGeom>
          <a:noFill/>
          <a:ln>
            <a:noFill/>
          </a:ln>
        </p:spPr>
        <p:txBody>
          <a:bodyPr spcFirstLastPara="1" wrap="square" lIns="91425" tIns="45700" rIns="91425" bIns="45700" anchor="t" anchorCtr="0">
            <a:normAutofit/>
          </a:bodyPr>
          <a:lstStyle/>
          <a:p>
            <a:pPr marL="342900" lvl="0" indent="-730250" algn="l" rtl="0">
              <a:spcBef>
                <a:spcPts val="0"/>
              </a:spcBef>
              <a:spcAft>
                <a:spcPts val="0"/>
              </a:spcAft>
              <a:buClr>
                <a:schemeClr val="dk1"/>
              </a:buClr>
              <a:buSzPts val="11500"/>
              <a:buChar char="•"/>
            </a:pPr>
            <a:r>
              <a:rPr lang="en-IN" sz="11500"/>
              <a:t>DARK FANTASY</a:t>
            </a:r>
            <a:endParaRPr/>
          </a:p>
        </p:txBody>
      </p:sp>
      <p:pic>
        <p:nvPicPr>
          <p:cNvPr id="1406" name="Google Shape;1406;g13c5a5cb7a0_0_1482"/>
          <p:cNvPicPr preferRelativeResize="0"/>
          <p:nvPr/>
        </p:nvPicPr>
        <p:blipFill rotWithShape="1">
          <a:blip r:embed="rId3">
            <a:alphaModFix/>
          </a:blip>
          <a:srcRect/>
          <a:stretch/>
        </p:blipFill>
        <p:spPr>
          <a:xfrm>
            <a:off x="5004048" y="1556792"/>
            <a:ext cx="3962400" cy="1571625"/>
          </a:xfrm>
          <a:prstGeom prst="rect">
            <a:avLst/>
          </a:prstGeom>
          <a:noFill/>
          <a:ln>
            <a:noFill/>
          </a:ln>
        </p:spPr>
      </p:pic>
      <p:pic>
        <p:nvPicPr>
          <p:cNvPr id="1407" name="Google Shape;1407;g13c5a5cb7a0_0_1482"/>
          <p:cNvPicPr preferRelativeResize="0"/>
          <p:nvPr/>
        </p:nvPicPr>
        <p:blipFill rotWithShape="1">
          <a:blip r:embed="rId4">
            <a:alphaModFix/>
          </a:blip>
          <a:srcRect/>
          <a:stretch/>
        </p:blipFill>
        <p:spPr>
          <a:xfrm>
            <a:off x="5389810" y="4365104"/>
            <a:ext cx="3190875" cy="1704975"/>
          </a:xfrm>
          <a:prstGeom prst="rect">
            <a:avLst/>
          </a:prstGeom>
          <a:noFill/>
          <a:ln>
            <a:noFill/>
          </a:ln>
        </p:spPr>
      </p:pic>
      <p:sp>
        <p:nvSpPr>
          <p:cNvPr id="1408" name="Google Shape;1408;g13c5a5cb7a0_0_1482"/>
          <p:cNvSpPr txBox="1"/>
          <p:nvPr/>
        </p:nvSpPr>
        <p:spPr>
          <a:xfrm>
            <a:off x="562975" y="5537575"/>
            <a:ext cx="482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i="1">
                <a:latin typeface="Calibri"/>
                <a:ea typeface="Calibri"/>
                <a:cs typeface="Calibri"/>
                <a:sym typeface="Calibri"/>
              </a:rPr>
              <a:t>Magic always happens just outside your comfort zone!</a:t>
            </a:r>
            <a:endParaRPr b="1" i="1">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g13c5a5cb7a0_0_1258"/>
          <p:cNvSpPr txBox="1">
            <a:spLocks noGrp="1"/>
          </p:cNvSpPr>
          <p:nvPr>
            <p:ph type="title"/>
          </p:nvPr>
        </p:nvSpPr>
        <p:spPr>
          <a:xfrm>
            <a:off x="664949" y="123567"/>
            <a:ext cx="71076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3.1: Type topic &amp; subtopic 3 in Google Scholar, identify papers from reputed publishers and having high citations (&gt; 10</a:t>
            </a:r>
            <a:r>
              <a:rPr lang="en-IN" sz="2800" dirty="0"/>
              <a:t>)</a:t>
            </a:r>
            <a:endParaRPr sz="2800" dirty="0"/>
          </a:p>
        </p:txBody>
      </p:sp>
      <p:graphicFrame>
        <p:nvGraphicFramePr>
          <p:cNvPr id="1414" name="Google Shape;1414;g13c5a5cb7a0_0_1258"/>
          <p:cNvGraphicFramePr/>
          <p:nvPr>
            <p:extLst>
              <p:ext uri="{D42A27DB-BD31-4B8C-83A1-F6EECF244321}">
                <p14:modId xmlns:p14="http://schemas.microsoft.com/office/powerpoint/2010/main" val="606726653"/>
              </p:ext>
            </p:extLst>
          </p:nvPr>
        </p:nvGraphicFramePr>
        <p:xfrm>
          <a:off x="147483" y="717755"/>
          <a:ext cx="8878529" cy="6553290"/>
        </p:xfrm>
        <a:graphic>
          <a:graphicData uri="http://schemas.openxmlformats.org/drawingml/2006/table">
            <a:tbl>
              <a:tblPr firstRow="1" bandRow="1">
                <a:noFill/>
                <a:tableStyleId>{2DB7313F-EFAE-4E8B-8674-C2E3CAE458C8}</a:tableStyleId>
              </a:tblPr>
              <a:tblGrid>
                <a:gridCol w="2460197">
                  <a:extLst>
                    <a:ext uri="{9D8B030D-6E8A-4147-A177-3AD203B41FA5}">
                      <a16:colId xmlns:a16="http://schemas.microsoft.com/office/drawing/2014/main" val="20000"/>
                    </a:ext>
                  </a:extLst>
                </a:gridCol>
                <a:gridCol w="6418332">
                  <a:extLst>
                    <a:ext uri="{9D8B030D-6E8A-4147-A177-3AD203B41FA5}">
                      <a16:colId xmlns:a16="http://schemas.microsoft.com/office/drawing/2014/main" val="20001"/>
                    </a:ext>
                  </a:extLst>
                </a:gridCol>
              </a:tblGrid>
              <a:tr h="475740">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Research in software engineering: an analysis of the literature,</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75740">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US" sz="1400" dirty="0"/>
                        <a:t>R.L. Glass, I. </a:t>
                      </a:r>
                      <a:r>
                        <a:rPr lang="en-US" sz="1400" dirty="0" err="1"/>
                        <a:t>Vessey</a:t>
                      </a:r>
                      <a:r>
                        <a:rPr lang="en-US" sz="1400" dirty="0"/>
                        <a:t>, V. Ramesh,</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475740">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75740">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2002,</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475740">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44, Issue 8,</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279851">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 491-506,</a:t>
                      </a:r>
                      <a:endParaRPr sz="1400" dirty="0"/>
                    </a:p>
                  </a:txBody>
                  <a:tcPr marL="91450" marR="91450" marT="45725" marB="45725"/>
                </a:tc>
                <a:extLst>
                  <a:ext uri="{0D108BD9-81ED-4DB2-BD59-A6C34878D82A}">
                    <a16:rowId xmlns:a16="http://schemas.microsoft.com/office/drawing/2014/main" val="10005"/>
                  </a:ext>
                </a:extLst>
              </a:tr>
              <a:tr h="671629">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https://doi.org/10.1016/S0950-5849(02)00049-6.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595107">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Most of those criticisms and attacks have been supported by appropriate research. For example, claims of immaturity are accompanied by a deep analysis of the progress made by more mature research fields; claims of failure to evaluate are accompanied by analysis of the relevant literature to see if software engineering papers include an evaluative component; and claims of advocacy are accompanied by at least quotations from papers that do precisely that. The SE field is arguably less than four decades old. Practitioners have been developing software for longer than that, of course. Research into SE tends to track with the academic history of the field. There was SE research in the early-practice days of the field, in the 1950s, but it tended to be ad hoc and there were few outlets for publishing the findings. Interestingly, an impressive number of findings were made.</a:t>
                      </a:r>
                      <a:endParaRPr sz="1200" dirty="0"/>
                    </a:p>
                  </a:txBody>
                  <a:tcPr marL="91450" marR="91450" marT="45725" marB="45725"/>
                </a:tc>
                <a:extLst>
                  <a:ext uri="{0D108BD9-81ED-4DB2-BD59-A6C34878D82A}">
                    <a16:rowId xmlns:a16="http://schemas.microsoft.com/office/drawing/2014/main" val="10007"/>
                  </a:ext>
                </a:extLst>
              </a:tr>
              <a:tr h="1091392">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13c5a5cb7a0_0_1263"/>
          <p:cNvSpPr txBox="1">
            <a:spLocks noGrp="1"/>
          </p:cNvSpPr>
          <p:nvPr>
            <p:ph type="title"/>
          </p:nvPr>
        </p:nvSpPr>
        <p:spPr>
          <a:xfrm>
            <a:off x="664949" y="123567"/>
            <a:ext cx="72495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3.2: Type topic &amp; subtopic 3 in Google Scholar, identify papers from reputed publishers and having high citations (&gt; 10)</a:t>
            </a:r>
            <a:endParaRPr sz="2000" dirty="0"/>
          </a:p>
        </p:txBody>
      </p:sp>
      <p:graphicFrame>
        <p:nvGraphicFramePr>
          <p:cNvPr id="1420" name="Google Shape;1420;g13c5a5cb7a0_0_1263"/>
          <p:cNvGraphicFramePr/>
          <p:nvPr>
            <p:extLst>
              <p:ext uri="{D42A27DB-BD31-4B8C-83A1-F6EECF244321}">
                <p14:modId xmlns:p14="http://schemas.microsoft.com/office/powerpoint/2010/main" val="514634926"/>
              </p:ext>
            </p:extLst>
          </p:nvPr>
        </p:nvGraphicFramePr>
        <p:xfrm>
          <a:off x="255639" y="796470"/>
          <a:ext cx="8809703" cy="6522810"/>
        </p:xfrm>
        <a:graphic>
          <a:graphicData uri="http://schemas.openxmlformats.org/drawingml/2006/table">
            <a:tbl>
              <a:tblPr firstRow="1" bandRow="1">
                <a:noFill/>
                <a:tableStyleId>{2DB7313F-EFAE-4E8B-8674-C2E3CAE458C8}</a:tableStyleId>
              </a:tblPr>
              <a:tblGrid>
                <a:gridCol w="2189480">
                  <a:extLst>
                    <a:ext uri="{9D8B030D-6E8A-4147-A177-3AD203B41FA5}">
                      <a16:colId xmlns:a16="http://schemas.microsoft.com/office/drawing/2014/main" val="20000"/>
                    </a:ext>
                  </a:extLst>
                </a:gridCol>
                <a:gridCol w="6620223">
                  <a:extLst>
                    <a:ext uri="{9D8B030D-6E8A-4147-A177-3AD203B41FA5}">
                      <a16:colId xmlns:a16="http://schemas.microsoft.com/office/drawing/2014/main" val="20001"/>
                    </a:ext>
                  </a:extLst>
                </a:gridCol>
              </a:tblGrid>
              <a:tr h="277480">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Research synthesis in software engineering: A tertiary study,</a:t>
                      </a:r>
                      <a:endParaRPr sz="1400" dirty="0"/>
                    </a:p>
                  </a:txBody>
                  <a:tcPr marL="91450" marR="91450" marT="45725" marB="45725"/>
                </a:tc>
                <a:extLst>
                  <a:ext uri="{0D108BD9-81ED-4DB2-BD59-A6C34878D82A}">
                    <a16:rowId xmlns:a16="http://schemas.microsoft.com/office/drawing/2014/main" val="10000"/>
                  </a:ext>
                </a:extLst>
              </a:tr>
              <a:tr h="277480">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Daniela S. Cruzes, Tore </a:t>
                      </a:r>
                      <a:r>
                        <a:rPr lang="en-IN" sz="1400" dirty="0" err="1"/>
                        <a:t>Dybå</a:t>
                      </a:r>
                      <a:endParaRPr sz="1400" dirty="0"/>
                    </a:p>
                  </a:txBody>
                  <a:tcPr marL="91450" marR="91450" marT="45725" marB="45725"/>
                </a:tc>
                <a:extLst>
                  <a:ext uri="{0D108BD9-81ED-4DB2-BD59-A6C34878D82A}">
                    <a16:rowId xmlns:a16="http://schemas.microsoft.com/office/drawing/2014/main" val="10001"/>
                  </a:ext>
                </a:extLst>
              </a:tr>
              <a:tr h="471710">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277480">
                <a:tc>
                  <a:txBody>
                    <a:bodyPr/>
                    <a:lstStyle/>
                    <a:p>
                      <a:pPr marL="0" marR="0" lvl="0" indent="0" algn="l" rtl="0">
                        <a:spcBef>
                          <a:spcPts val="0"/>
                        </a:spcBef>
                        <a:spcAft>
                          <a:spcPts val="0"/>
                        </a:spcAft>
                        <a:buNone/>
                      </a:pPr>
                      <a:r>
                        <a:rPr lang="en-IN" sz="1400" dirty="0"/>
                        <a:t>Year</a:t>
                      </a:r>
                      <a:endParaRPr sz="1400" dirty="0"/>
                    </a:p>
                  </a:txBody>
                  <a:tcPr marL="91450" marR="91450" marT="45725" marB="45725"/>
                </a:tc>
                <a:tc>
                  <a:txBody>
                    <a:bodyPr/>
                    <a:lstStyle/>
                    <a:p>
                      <a:pPr marL="0" marR="0" lvl="0" indent="0" algn="l" rtl="0">
                        <a:spcBef>
                          <a:spcPts val="0"/>
                        </a:spcBef>
                        <a:spcAft>
                          <a:spcPts val="0"/>
                        </a:spcAft>
                        <a:buNone/>
                      </a:pPr>
                      <a:r>
                        <a:rPr lang="en-IN" sz="1400" dirty="0"/>
                        <a:t>2011</a:t>
                      </a:r>
                      <a:endParaRPr sz="1400" dirty="0"/>
                    </a:p>
                  </a:txBody>
                  <a:tcPr marL="91450" marR="91450" marT="45725" marB="45725"/>
                </a:tc>
                <a:extLst>
                  <a:ext uri="{0D108BD9-81ED-4DB2-BD59-A6C34878D82A}">
                    <a16:rowId xmlns:a16="http://schemas.microsoft.com/office/drawing/2014/main" val="10003"/>
                  </a:ext>
                </a:extLst>
              </a:tr>
              <a:tr h="471710">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53, Issue 5,</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27748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440-455</a:t>
                      </a:r>
                      <a:endParaRPr sz="1400" dirty="0"/>
                    </a:p>
                  </a:txBody>
                  <a:tcPr marL="91450" marR="91450" marT="45725" marB="45725"/>
                </a:tc>
                <a:extLst>
                  <a:ext uri="{0D108BD9-81ED-4DB2-BD59-A6C34878D82A}">
                    <a16:rowId xmlns:a16="http://schemas.microsoft.com/office/drawing/2014/main" val="10005"/>
                  </a:ext>
                </a:extLst>
              </a:tr>
              <a:tr h="665940">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https://doi.org/10.1016/j.infsof.2011.01.004.</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581594">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Developing software engineering (SE) knowledge is a cooperative enterprise of accumulating empirical evidence in an orderly and accurate fashion. The evidence of a particular research study cannot be interpreted with any confidence unless it has been considered together with the results of other studies addressing the same or similar questions. Comparing and contrasting evidence is necessary to build knowledge and reach conclusions about the empirical support for a phenomenon. An accurate combination of study outcomes in terms of research syntheses is, therefore, at the center of the scientific enterprise in the SE discipline. Our tertiary review of the types and methods of synthesis in systematic reviews shows that there is limited attention paid to research synthesis in SE. We identified few studies that adequately demonstrated a robust academic approach to such synthesis. </a:t>
                      </a:r>
                      <a:endParaRPr sz="1200" dirty="0"/>
                    </a:p>
                  </a:txBody>
                  <a:tcPr marL="91450" marR="91450" marT="45725" marB="45725"/>
                </a:tc>
                <a:extLst>
                  <a:ext uri="{0D108BD9-81ED-4DB2-BD59-A6C34878D82A}">
                    <a16:rowId xmlns:a16="http://schemas.microsoft.com/office/drawing/2014/main" val="10007"/>
                  </a:ext>
                </a:extLst>
              </a:tr>
              <a:tr h="1637088">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g13c5a5cb7a0_0_1268"/>
          <p:cNvSpPr txBox="1">
            <a:spLocks noGrp="1"/>
          </p:cNvSpPr>
          <p:nvPr>
            <p:ph type="title"/>
          </p:nvPr>
        </p:nvSpPr>
        <p:spPr>
          <a:xfrm>
            <a:off x="664949" y="123567"/>
            <a:ext cx="71385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3.3: Type topic &amp; subtopic 3 in Google Scholar, identify papers from reputed publishers and having high citations (&gt; 10)</a:t>
            </a:r>
            <a:endParaRPr sz="2000" dirty="0"/>
          </a:p>
        </p:txBody>
      </p:sp>
      <p:graphicFrame>
        <p:nvGraphicFramePr>
          <p:cNvPr id="1426" name="Google Shape;1426;g13c5a5cb7a0_0_1268"/>
          <p:cNvGraphicFramePr/>
          <p:nvPr>
            <p:extLst>
              <p:ext uri="{D42A27DB-BD31-4B8C-83A1-F6EECF244321}">
                <p14:modId xmlns:p14="http://schemas.microsoft.com/office/powerpoint/2010/main" val="3228443273"/>
              </p:ext>
            </p:extLst>
          </p:nvPr>
        </p:nvGraphicFramePr>
        <p:xfrm>
          <a:off x="78657" y="678427"/>
          <a:ext cx="8937523" cy="6614250"/>
        </p:xfrm>
        <a:graphic>
          <a:graphicData uri="http://schemas.openxmlformats.org/drawingml/2006/table">
            <a:tbl>
              <a:tblPr firstRow="1" bandRow="1">
                <a:noFill/>
                <a:tableStyleId>{2DB7313F-EFAE-4E8B-8674-C2E3CAE458C8}</a:tableStyleId>
              </a:tblPr>
              <a:tblGrid>
                <a:gridCol w="2282406">
                  <a:extLst>
                    <a:ext uri="{9D8B030D-6E8A-4147-A177-3AD203B41FA5}">
                      <a16:colId xmlns:a16="http://schemas.microsoft.com/office/drawing/2014/main" val="20000"/>
                    </a:ext>
                  </a:extLst>
                </a:gridCol>
                <a:gridCol w="6655117">
                  <a:extLst>
                    <a:ext uri="{9D8B030D-6E8A-4147-A177-3AD203B41FA5}">
                      <a16:colId xmlns:a16="http://schemas.microsoft.com/office/drawing/2014/main" val="20001"/>
                    </a:ext>
                  </a:extLst>
                </a:gridCol>
              </a:tblGrid>
              <a:tr h="464475">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Towards a decision-making structure for selecting a research design in empirical software engineering</a:t>
                      </a:r>
                      <a:endParaRPr sz="1400" dirty="0"/>
                    </a:p>
                  </a:txBody>
                  <a:tcPr marL="91450" marR="91450" marT="45725" marB="45725"/>
                </a:tc>
                <a:extLst>
                  <a:ext uri="{0D108BD9-81ED-4DB2-BD59-A6C34878D82A}">
                    <a16:rowId xmlns:a16="http://schemas.microsoft.com/office/drawing/2014/main" val="10000"/>
                  </a:ext>
                </a:extLst>
              </a:tr>
              <a:tr h="273224">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err="1">
                          <a:solidFill>
                            <a:schemeClr val="dk1"/>
                          </a:solidFill>
                          <a:effectLst/>
                          <a:latin typeface="Calibri"/>
                          <a:ea typeface="Calibri"/>
                          <a:cs typeface="Calibri"/>
                          <a:sym typeface="Arial"/>
                        </a:rPr>
                        <a:t>Wohlin</a:t>
                      </a:r>
                      <a:r>
                        <a:rPr lang="en-IN" sz="1400" b="0" i="0" u="none" strike="noStrike" cap="none" dirty="0">
                          <a:solidFill>
                            <a:schemeClr val="dk1"/>
                          </a:solidFill>
                          <a:effectLst/>
                          <a:latin typeface="Calibri"/>
                          <a:ea typeface="Calibri"/>
                          <a:cs typeface="Calibri"/>
                          <a:sym typeface="Arial"/>
                        </a:rPr>
                        <a:t>, C., </a:t>
                      </a:r>
                      <a:r>
                        <a:rPr lang="en-IN" sz="1400" b="0" i="0" u="none" strike="noStrike" cap="none" dirty="0" err="1">
                          <a:solidFill>
                            <a:schemeClr val="dk1"/>
                          </a:solidFill>
                          <a:effectLst/>
                          <a:latin typeface="Calibri"/>
                          <a:ea typeface="Calibri"/>
                          <a:cs typeface="Calibri"/>
                          <a:sym typeface="Arial"/>
                        </a:rPr>
                        <a:t>Aurum</a:t>
                      </a:r>
                      <a:r>
                        <a:rPr lang="en-IN" sz="1400" b="0" i="0" u="none" strike="noStrike" cap="none" dirty="0">
                          <a:solidFill>
                            <a:schemeClr val="dk1"/>
                          </a:solidFill>
                          <a:effectLst/>
                          <a:latin typeface="Calibri"/>
                          <a:ea typeface="Calibri"/>
                          <a:cs typeface="Calibri"/>
                          <a:sym typeface="Arial"/>
                        </a:rPr>
                        <a:t>, A.</a:t>
                      </a:r>
                      <a:endParaRPr sz="1400" dirty="0"/>
                    </a:p>
                  </a:txBody>
                  <a:tcPr marL="91450" marR="91450" marT="45725" marB="45725"/>
                </a:tc>
                <a:extLst>
                  <a:ext uri="{0D108BD9-81ED-4DB2-BD59-A6C34878D82A}">
                    <a16:rowId xmlns:a16="http://schemas.microsoft.com/office/drawing/2014/main" val="10001"/>
                  </a:ext>
                </a:extLst>
              </a:tr>
              <a:tr h="273224">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Empirical Software Engineering</a:t>
                      </a:r>
                      <a:endParaRPr sz="1400" dirty="0"/>
                    </a:p>
                  </a:txBody>
                  <a:tcPr marL="91450" marR="91450" marT="45725" marB="45725"/>
                </a:tc>
                <a:extLst>
                  <a:ext uri="{0D108BD9-81ED-4DB2-BD59-A6C34878D82A}">
                    <a16:rowId xmlns:a16="http://schemas.microsoft.com/office/drawing/2014/main" val="10002"/>
                  </a:ext>
                </a:extLst>
              </a:tr>
              <a:tr h="273224">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2015</a:t>
                      </a:r>
                      <a:endParaRPr sz="1400" dirty="0"/>
                    </a:p>
                  </a:txBody>
                  <a:tcPr marL="91450" marR="91450" marT="45725" marB="45725"/>
                </a:tc>
                <a:extLst>
                  <a:ext uri="{0D108BD9-81ED-4DB2-BD59-A6C34878D82A}">
                    <a16:rowId xmlns:a16="http://schemas.microsoft.com/office/drawing/2014/main" val="10003"/>
                  </a:ext>
                </a:extLst>
              </a:tr>
              <a:tr h="273224">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20</a:t>
                      </a:r>
                      <a:endParaRPr sz="1400" dirty="0"/>
                    </a:p>
                  </a:txBody>
                  <a:tcPr marL="91450" marR="91450" marT="45725" marB="45725"/>
                </a:tc>
                <a:extLst>
                  <a:ext uri="{0D108BD9-81ED-4DB2-BD59-A6C34878D82A}">
                    <a16:rowId xmlns:a16="http://schemas.microsoft.com/office/drawing/2014/main" val="10004"/>
                  </a:ext>
                </a:extLst>
              </a:tr>
              <a:tr h="273224">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a:solidFill>
                            <a:schemeClr val="dk1"/>
                          </a:solidFill>
                          <a:effectLst/>
                          <a:latin typeface="Calibri"/>
                          <a:ea typeface="Calibri"/>
                          <a:cs typeface="Calibri"/>
                          <a:sym typeface="Arial"/>
                        </a:rPr>
                        <a:t>1427–1455</a:t>
                      </a:r>
                      <a:endParaRPr sz="1400" dirty="0"/>
                    </a:p>
                  </a:txBody>
                  <a:tcPr marL="91450" marR="91450" marT="45725" marB="45725"/>
                </a:tc>
                <a:extLst>
                  <a:ext uri="{0D108BD9-81ED-4DB2-BD59-A6C34878D82A}">
                    <a16:rowId xmlns:a16="http://schemas.microsoft.com/office/drawing/2014/main" val="10005"/>
                  </a:ext>
                </a:extLst>
              </a:tr>
              <a:tr h="655725">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https://doi.org/10.1007/s10664-014-9319-7</a:t>
                      </a:r>
                      <a:endParaRPr sz="1400" dirty="0"/>
                    </a:p>
                  </a:txBody>
                  <a:tcPr marL="91450" marR="91450" marT="45725" marB="45725"/>
                </a:tc>
                <a:extLst>
                  <a:ext uri="{0D108BD9-81ED-4DB2-BD59-A6C34878D82A}">
                    <a16:rowId xmlns:a16="http://schemas.microsoft.com/office/drawing/2014/main" val="10006"/>
                  </a:ext>
                </a:extLst>
              </a:tr>
              <a:tr h="2376981">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Several factors make empirical research in software engineering particularly challenging as it requires studying not only technology but its stakeholders’ activities while drawing concepts and theories from social science. Researchers, in general, agree that selecting a research design in empirical software engineering research is challenging, because the implications of using individual research methods are not well recorded. The main objective of this article is to make researchers aware and support them in their research design, by providing a foundation of knowledge about empirical software engineering research decisions, in order to ensure that researchers make well-founded and informed decisions about their research designs. This article provides a decision-making structure containing a number of decision points, each one of them representing a specific aspect on empirical software engineering research. The article provides an introduction to each decision point and its constituents, as well as to the relationships between the different parts in the decision-making structure. The intention is the structure should act as a starting point for the research design before going into the details of the research design chosen. The article provides an in-depth discussion of decision points in relation to the research design when conducting empirical research.</a:t>
                      </a:r>
                      <a:endParaRPr sz="1200" dirty="0"/>
                    </a:p>
                  </a:txBody>
                  <a:tcPr marL="91450" marR="91450" marT="45725" marB="45725"/>
                </a:tc>
                <a:extLst>
                  <a:ext uri="{0D108BD9-81ED-4DB2-BD59-A6C34878D82A}">
                    <a16:rowId xmlns:a16="http://schemas.microsoft.com/office/drawing/2014/main" val="10007"/>
                  </a:ext>
                </a:extLst>
              </a:tr>
              <a:tr h="1065548">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g13c5a5cb7a0_0_1273"/>
          <p:cNvSpPr txBox="1">
            <a:spLocks noGrp="1"/>
          </p:cNvSpPr>
          <p:nvPr>
            <p:ph type="title"/>
          </p:nvPr>
        </p:nvSpPr>
        <p:spPr>
          <a:xfrm>
            <a:off x="664949" y="123567"/>
            <a:ext cx="72558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3.4: Type topic &amp; subtopic 3 in Google Scholar, identify papers from reputed publishers and having high citations (&gt; 10)</a:t>
            </a:r>
            <a:endParaRPr sz="2000" dirty="0"/>
          </a:p>
        </p:txBody>
      </p:sp>
      <p:graphicFrame>
        <p:nvGraphicFramePr>
          <p:cNvPr id="1432" name="Google Shape;1432;g13c5a5cb7a0_0_1273"/>
          <p:cNvGraphicFramePr/>
          <p:nvPr>
            <p:extLst>
              <p:ext uri="{D42A27DB-BD31-4B8C-83A1-F6EECF244321}">
                <p14:modId xmlns:p14="http://schemas.microsoft.com/office/powerpoint/2010/main" val="1178991675"/>
              </p:ext>
            </p:extLst>
          </p:nvPr>
        </p:nvGraphicFramePr>
        <p:xfrm>
          <a:off x="474190" y="707923"/>
          <a:ext cx="8268200" cy="7391490"/>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596439">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Six years of systematic literature reviews in software engineering: An updated tertiary study,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596439">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pt-BR" sz="1400" dirty="0"/>
                        <a:t>Fabio Q.B. da Silva, André L.M. Santos, Sérgio Soares, A. César C. França, Cleviton V.F. Monteiro, Felipe Farias Maciel,</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422480">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22480">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2011,</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422480">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53, Issue 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422480">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Pages 899-913,</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5"/>
                  </a:ext>
                </a:extLst>
              </a:tr>
              <a:tr h="596439">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https://doi.org/10.1016/j.infsof.2011.04.004.</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578065">
                <a:tc>
                  <a:txBody>
                    <a:bodyPr/>
                    <a:lstStyle/>
                    <a:p>
                      <a:pPr marL="0" marR="0" lvl="0" indent="0" algn="l" rtl="0">
                        <a:spcBef>
                          <a:spcPts val="0"/>
                        </a:spcBef>
                        <a:spcAft>
                          <a:spcPts val="0"/>
                        </a:spcAft>
                        <a:buNone/>
                      </a:pPr>
                      <a:r>
                        <a:rPr lang="en-IN" sz="1200"/>
                        <a:t>Identified important sentences from the abstract (minimum 4-5)</a:t>
                      </a:r>
                      <a:endParaRPr sz="12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Greenhalgh [11] </a:t>
                      </a:r>
                      <a:r>
                        <a:rPr lang="en-US" sz="1100" b="0" i="0" u="none" strike="noStrike" cap="none" dirty="0" err="1">
                          <a:solidFill>
                            <a:schemeClr val="dk1"/>
                          </a:solidFill>
                          <a:effectLst/>
                          <a:latin typeface="Calibri"/>
                          <a:ea typeface="Calibri"/>
                          <a:cs typeface="Calibri"/>
                          <a:sym typeface="Arial"/>
                        </a:rPr>
                        <a:t>emphasises</a:t>
                      </a:r>
                      <a:r>
                        <a:rPr lang="en-US" sz="1100" b="0" i="0" u="none" strike="noStrike" cap="none" dirty="0">
                          <a:solidFill>
                            <a:schemeClr val="dk1"/>
                          </a:solidFill>
                          <a:effectLst/>
                          <a:latin typeface="Calibri"/>
                          <a:ea typeface="Calibri"/>
                          <a:cs typeface="Calibri"/>
                          <a:sym typeface="Arial"/>
                        </a:rPr>
                        <a:t> that evidence-based practice is not only about reading papers and </a:t>
                      </a:r>
                      <a:r>
                        <a:rPr lang="en-US" sz="1100" b="0" i="0" u="none" strike="noStrike" cap="none" dirty="0" err="1">
                          <a:solidFill>
                            <a:schemeClr val="dk1"/>
                          </a:solidFill>
                          <a:effectLst/>
                          <a:latin typeface="Calibri"/>
                          <a:ea typeface="Calibri"/>
                          <a:cs typeface="Calibri"/>
                          <a:sym typeface="Arial"/>
                        </a:rPr>
                        <a:t>summarising</a:t>
                      </a:r>
                      <a:r>
                        <a:rPr lang="en-US" sz="1100" b="0" i="0" u="none" strike="noStrike" cap="none" dirty="0">
                          <a:solidFill>
                            <a:schemeClr val="dk1"/>
                          </a:solidFill>
                          <a:effectLst/>
                          <a:latin typeface="Calibri"/>
                          <a:ea typeface="Calibri"/>
                          <a:cs typeface="Calibri"/>
                          <a:sym typeface="Arial"/>
                        </a:rPr>
                        <a:t> their results in a comprehensive and unbiased way. It involves reading the </a:t>
                      </a:r>
                      <a:r>
                        <a:rPr lang="en-US" sz="1100" b="0" i="1" u="none" strike="noStrike" cap="none" dirty="0">
                          <a:solidFill>
                            <a:schemeClr val="dk1"/>
                          </a:solidFill>
                          <a:effectLst/>
                          <a:latin typeface="Calibri"/>
                          <a:ea typeface="Calibri"/>
                          <a:cs typeface="Calibri"/>
                          <a:sym typeface="Arial"/>
                        </a:rPr>
                        <a:t>right</a:t>
                      </a:r>
                      <a:r>
                        <a:rPr lang="en-US" sz="1100" b="0" i="0" u="none" strike="noStrike" cap="none" dirty="0">
                          <a:solidFill>
                            <a:schemeClr val="dk1"/>
                          </a:solidFill>
                          <a:effectLst/>
                          <a:latin typeface="Calibri"/>
                          <a:ea typeface="Calibri"/>
                          <a:cs typeface="Calibri"/>
                          <a:sym typeface="Arial"/>
                        </a:rPr>
                        <a:t> papers (those both valid and useful) and then changing </a:t>
                      </a:r>
                      <a:r>
                        <a:rPr lang="en-US" sz="1100" b="0" i="0" u="none" strike="noStrike" cap="none" dirty="0" err="1">
                          <a:solidFill>
                            <a:schemeClr val="dk1"/>
                          </a:solidFill>
                          <a:effectLst/>
                          <a:latin typeface="Calibri"/>
                          <a:ea typeface="Calibri"/>
                          <a:cs typeface="Calibri"/>
                          <a:sym typeface="Arial"/>
                        </a:rPr>
                        <a:t>behaviour</a:t>
                      </a:r>
                      <a:r>
                        <a:rPr lang="en-US" sz="1100" b="0" i="0" u="none" strike="noStrike" cap="none" dirty="0">
                          <a:solidFill>
                            <a:schemeClr val="dk1"/>
                          </a:solidFill>
                          <a:effectLst/>
                          <a:latin typeface="Calibri"/>
                          <a:ea typeface="Calibri"/>
                          <a:cs typeface="Calibri"/>
                          <a:sym typeface="Arial"/>
                        </a:rPr>
                        <a:t> in the practice of the discipline (in our case, software engineering). Therefore, EBSE is not only about performing high-quality SLRs and making them publicly available (Steps 2 and 3). All five steps should be performed for a practice to be considered evidence-based. Nevertheless, SLRs can play an important role in supporting research and education, and informing practice on the impact or effect of technology. Therefore, information about how many SLRs are available in software engineering, where they can be found, which topic areas have been addressed, and the overall quality of available studies can greatly benefit the academic community as well as practitioners. In this article, we performed a mapping study of SLRs in software engineering published between 1st July 2008 and 31st December 2009. </a:t>
                      </a:r>
                      <a:endParaRPr sz="1100" dirty="0"/>
                    </a:p>
                  </a:txBody>
                  <a:tcPr marL="91450" marR="91450" marT="45725" marB="45725"/>
                </a:tc>
                <a:extLst>
                  <a:ext uri="{0D108BD9-81ED-4DB2-BD59-A6C34878D82A}">
                    <a16:rowId xmlns:a16="http://schemas.microsoft.com/office/drawing/2014/main" val="10007"/>
                  </a:ext>
                </a:extLst>
              </a:tr>
              <a:tr h="969208">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g13c5a5cb7a0_0_1278"/>
          <p:cNvSpPr txBox="1">
            <a:spLocks noGrp="1"/>
          </p:cNvSpPr>
          <p:nvPr>
            <p:ph type="title"/>
          </p:nvPr>
        </p:nvSpPr>
        <p:spPr>
          <a:xfrm>
            <a:off x="664949" y="123567"/>
            <a:ext cx="72744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3.5: Type topic &amp; subtopic 3 in Google Scholar, identify papers from reputed publishers and having high citations (&gt; 10)</a:t>
            </a:r>
            <a:endParaRPr sz="1800" dirty="0"/>
          </a:p>
        </p:txBody>
      </p:sp>
      <p:graphicFrame>
        <p:nvGraphicFramePr>
          <p:cNvPr id="1438" name="Google Shape;1438;g13c5a5cb7a0_0_1278"/>
          <p:cNvGraphicFramePr/>
          <p:nvPr>
            <p:extLst>
              <p:ext uri="{D42A27DB-BD31-4B8C-83A1-F6EECF244321}">
                <p14:modId xmlns:p14="http://schemas.microsoft.com/office/powerpoint/2010/main" val="2080439772"/>
              </p:ext>
            </p:extLst>
          </p:nvPr>
        </p:nvGraphicFramePr>
        <p:xfrm>
          <a:off x="167148" y="698090"/>
          <a:ext cx="9045678" cy="8194658"/>
        </p:xfrm>
        <a:graphic>
          <a:graphicData uri="http://schemas.openxmlformats.org/drawingml/2006/table">
            <a:tbl>
              <a:tblPr firstRow="1" bandRow="1">
                <a:noFill/>
                <a:tableStyleId>{2DB7313F-EFAE-4E8B-8674-C2E3CAE458C8}</a:tableStyleId>
              </a:tblPr>
              <a:tblGrid>
                <a:gridCol w="2248127">
                  <a:extLst>
                    <a:ext uri="{9D8B030D-6E8A-4147-A177-3AD203B41FA5}">
                      <a16:colId xmlns:a16="http://schemas.microsoft.com/office/drawing/2014/main" val="20000"/>
                    </a:ext>
                  </a:extLst>
                </a:gridCol>
                <a:gridCol w="6797551">
                  <a:extLst>
                    <a:ext uri="{9D8B030D-6E8A-4147-A177-3AD203B41FA5}">
                      <a16:colId xmlns:a16="http://schemas.microsoft.com/office/drawing/2014/main" val="20001"/>
                    </a:ext>
                  </a:extLst>
                </a:gridCol>
              </a:tblGrid>
              <a:tr h="585930">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Theoretical and practical issues in evaluating the quality of conceptual models: current state and future directions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15036">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Daniel L. Moody,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415036">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Data &amp; Knowledge Engineering,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15036">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2005,</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275368">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55, Issue 3,</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422178">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243-276,</a:t>
                      </a:r>
                      <a:endParaRPr sz="1400" dirty="0"/>
                    </a:p>
                  </a:txBody>
                  <a:tcPr marL="91450" marR="91450" marT="45725" marB="45725"/>
                </a:tc>
                <a:extLst>
                  <a:ext uri="{0D108BD9-81ED-4DB2-BD59-A6C34878D82A}">
                    <a16:rowId xmlns:a16="http://schemas.microsoft.com/office/drawing/2014/main" val="10005"/>
                  </a:ext>
                </a:extLst>
              </a:tr>
              <a:tr h="585930">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https://doi.org/10.1016/j.datak.2004.12.005.</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2123975">
                <a:tc>
                  <a:txBody>
                    <a:bodyPr/>
                    <a:lstStyle/>
                    <a:p>
                      <a:pPr marL="0" marR="0" lvl="0" indent="0" algn="l" rtl="0">
                        <a:spcBef>
                          <a:spcPts val="0"/>
                        </a:spcBef>
                        <a:spcAft>
                          <a:spcPts val="0"/>
                        </a:spcAft>
                        <a:buNone/>
                      </a:pPr>
                      <a:r>
                        <a:rPr lang="en-IN" sz="1200" dirty="0"/>
                        <a:t>Identified important sentences from the abstract (minimum 4-5)</a:t>
                      </a:r>
                      <a:endParaRPr sz="1200" dirty="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An international standard has now been established for evaluating the quality of software products. However there is no equivalent standard for evaluating the quality of conceptual models. While a range of quality frameworks have been proposed in the literature, none of these have been widely accepted in practice and none has emerged as a potential standard. As a result, conceptual models continue to be evaluated in practice in an </a:t>
                      </a:r>
                      <a:r>
                        <a:rPr lang="en-US" sz="1200" b="0" i="1" u="none" strike="noStrike" cap="none" dirty="0">
                          <a:solidFill>
                            <a:schemeClr val="dk1"/>
                          </a:solidFill>
                          <a:effectLst/>
                          <a:latin typeface="Calibri"/>
                          <a:ea typeface="Calibri"/>
                          <a:cs typeface="Calibri"/>
                          <a:sym typeface="Arial"/>
                        </a:rPr>
                        <a:t>ad hoc</a:t>
                      </a:r>
                      <a:r>
                        <a:rPr lang="en-US" sz="1200" b="0" i="0" u="none" strike="noStrike" cap="none" dirty="0">
                          <a:solidFill>
                            <a:schemeClr val="dk1"/>
                          </a:solidFill>
                          <a:effectLst/>
                          <a:latin typeface="Calibri"/>
                          <a:ea typeface="Calibri"/>
                          <a:cs typeface="Calibri"/>
                          <a:sym typeface="Arial"/>
                        </a:rPr>
                        <a:t> way, based on common sense, subjective opinions and experience. For conceptual modelling to progress from an “art” to an engineering discipline, quality standards need to be defined, agreed and applied in practice. This paper conducts a review of research in conceptual model quality and identifies the major theoretical and practical issues which need to be addressed. We consider how conceptual model quality frameworks can be structured, how they can be developed, how they can be empirically validated and how to achieve acceptance in practice. We argue that the current proliferation of quality frameworks is counterproductive to the progress of the field, and that researchers and practitioners should work together to establish a common standard (or standards) for conceptual model quality. Finally, we describe some initial efforts towards developing a common standard for data model quality, which may provide a model for future </a:t>
                      </a:r>
                      <a:r>
                        <a:rPr lang="en-US" sz="1200" b="0" i="0" u="none" strike="noStrike" cap="none" dirty="0" err="1">
                          <a:solidFill>
                            <a:schemeClr val="dk1"/>
                          </a:solidFill>
                          <a:effectLst/>
                          <a:latin typeface="Calibri"/>
                          <a:ea typeface="Calibri"/>
                          <a:cs typeface="Calibri"/>
                          <a:sym typeface="Arial"/>
                        </a:rPr>
                        <a:t>standardisation</a:t>
                      </a:r>
                      <a:r>
                        <a:rPr lang="en-US" sz="1200" b="0" i="0" u="none" strike="noStrike" cap="none" dirty="0">
                          <a:solidFill>
                            <a:schemeClr val="dk1"/>
                          </a:solidFill>
                          <a:effectLst/>
                          <a:latin typeface="Calibri"/>
                          <a:ea typeface="Calibri"/>
                          <a:cs typeface="Calibri"/>
                          <a:sym typeface="Arial"/>
                        </a:rPr>
                        <a:t> efforts.</a:t>
                      </a:r>
                      <a:endParaRPr sz="1200" dirty="0"/>
                    </a:p>
                  </a:txBody>
                  <a:tcPr marL="91450" marR="91450" marT="45725" marB="45725"/>
                </a:tc>
                <a:extLst>
                  <a:ext uri="{0D108BD9-81ED-4DB2-BD59-A6C34878D82A}">
                    <a16:rowId xmlns:a16="http://schemas.microsoft.com/office/drawing/2014/main" val="10007"/>
                  </a:ext>
                </a:extLst>
              </a:tr>
              <a:tr h="1269505">
                <a:tc>
                  <a:txBody>
                    <a:bodyPr/>
                    <a:lstStyle/>
                    <a:p>
                      <a:pPr marL="0" marR="0" lvl="0" indent="0" algn="l" rtl="0">
                        <a:lnSpc>
                          <a:spcPct val="100000"/>
                        </a:lnSpc>
                        <a:spcBef>
                          <a:spcPts val="0"/>
                        </a:spcBef>
                        <a:spcAft>
                          <a:spcPts val="0"/>
                        </a:spcAft>
                        <a:buClr>
                          <a:schemeClr val="dk1"/>
                        </a:buClr>
                        <a:buSzPts val="1400"/>
                        <a:buFont typeface="Calibri"/>
                        <a:buNone/>
                      </a:pPr>
                      <a:r>
                        <a:rPr lang="en-IN" sz="1400" dirty="0"/>
                        <a:t>Rewrite the above sentences in your own words (minimum 4-5), avoid using words like I, WE, YOU, THEY, THEM), -stick to third person language, active voice, present tense</a:t>
                      </a:r>
                      <a:endParaRPr sz="14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g13c5a5cb7a0_0_128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55% of your original review article is complete</a:t>
            </a:r>
            <a:endParaRPr/>
          </a:p>
        </p:txBody>
      </p:sp>
      <p:sp>
        <p:nvSpPr>
          <p:cNvPr id="1444" name="Google Shape;1444;g13c5a5cb7a0_0_128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spcBef>
                <a:spcPts val="0"/>
              </a:spcBef>
              <a:spcAft>
                <a:spcPts val="0"/>
              </a:spcAft>
              <a:buClr>
                <a:schemeClr val="dk1"/>
              </a:buClr>
              <a:buSzPts val="2400"/>
              <a:buNone/>
            </a:pPr>
            <a:r>
              <a:rPr lang="en-IN" b="1">
                <a:solidFill>
                  <a:srgbClr val="CC0000"/>
                </a:solidFill>
              </a:rPr>
              <a:t>Assignment 5 is Complete</a:t>
            </a:r>
            <a:endParaRPr>
              <a:solidFill>
                <a:srgbClr val="CC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g13c5a5cb7a0_0_14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8800"/>
              <a:buFont typeface="Calibri"/>
              <a:buNone/>
            </a:pPr>
            <a:r>
              <a:rPr lang="en-IN" sz="8800"/>
              <a:t>Story 9</a:t>
            </a:r>
            <a:endParaRPr/>
          </a:p>
        </p:txBody>
      </p:sp>
      <p:sp>
        <p:nvSpPr>
          <p:cNvPr id="1450" name="Google Shape;1450;g13c5a5cb7a0_0_1497"/>
          <p:cNvSpPr txBox="1">
            <a:spLocks noGrp="1"/>
          </p:cNvSpPr>
          <p:nvPr>
            <p:ph type="body" idx="1"/>
          </p:nvPr>
        </p:nvSpPr>
        <p:spPr>
          <a:xfrm>
            <a:off x="457200" y="1143000"/>
            <a:ext cx="8229600" cy="4526100"/>
          </a:xfrm>
          <a:prstGeom prst="rect">
            <a:avLst/>
          </a:prstGeom>
          <a:noFill/>
          <a:ln>
            <a:noFill/>
          </a:ln>
        </p:spPr>
        <p:txBody>
          <a:bodyPr spcFirstLastPara="1" wrap="square" lIns="91425" tIns="45700" rIns="91425" bIns="45700" anchor="t" anchorCtr="0">
            <a:noAutofit/>
          </a:bodyPr>
          <a:lstStyle/>
          <a:p>
            <a:pPr marL="342900" lvl="0" indent="-679450" algn="l" rtl="0">
              <a:spcBef>
                <a:spcPts val="0"/>
              </a:spcBef>
              <a:spcAft>
                <a:spcPts val="0"/>
              </a:spcAft>
              <a:buClr>
                <a:schemeClr val="dk1"/>
              </a:buClr>
              <a:buSzPts val="10700"/>
              <a:buChar char="•"/>
            </a:pPr>
            <a:r>
              <a:rPr lang="en-IN" sz="10700"/>
              <a:t>Hunter and chicken family</a:t>
            </a:r>
            <a:endParaRPr sz="2400"/>
          </a:p>
        </p:txBody>
      </p:sp>
      <p:pic>
        <p:nvPicPr>
          <p:cNvPr id="1451" name="Google Shape;1451;g13c5a5cb7a0_0_1497"/>
          <p:cNvPicPr preferRelativeResize="0"/>
          <p:nvPr/>
        </p:nvPicPr>
        <p:blipFill rotWithShape="1">
          <a:blip r:embed="rId3">
            <a:alphaModFix/>
          </a:blip>
          <a:srcRect/>
          <a:stretch/>
        </p:blipFill>
        <p:spPr>
          <a:xfrm>
            <a:off x="5336016" y="3212976"/>
            <a:ext cx="3710242" cy="2304256"/>
          </a:xfrm>
          <a:prstGeom prst="rect">
            <a:avLst/>
          </a:prstGeom>
          <a:noFill/>
          <a:ln>
            <a:noFill/>
          </a:ln>
        </p:spPr>
      </p:pic>
      <p:sp>
        <p:nvSpPr>
          <p:cNvPr id="1452" name="Google Shape;1452;g13c5a5cb7a0_0_1497"/>
          <p:cNvSpPr txBox="1"/>
          <p:nvPr/>
        </p:nvSpPr>
        <p:spPr>
          <a:xfrm>
            <a:off x="849550" y="6039150"/>
            <a:ext cx="796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b="1" i="1">
                <a:latin typeface="Calibri"/>
                <a:ea typeface="Calibri"/>
                <a:cs typeface="Calibri"/>
                <a:sym typeface="Calibri"/>
              </a:rPr>
              <a:t>There is a better way to get things done, and it is definitely not by shouting/ yelling/ abusing/fighting/ blaming</a:t>
            </a:r>
            <a:endParaRPr sz="1500" b="1" i="1">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g13c5a5cb7a0_0_1288"/>
          <p:cNvSpPr txBox="1">
            <a:spLocks noGrp="1"/>
          </p:cNvSpPr>
          <p:nvPr>
            <p:ph type="title"/>
          </p:nvPr>
        </p:nvSpPr>
        <p:spPr>
          <a:xfrm>
            <a:off x="664949" y="123567"/>
            <a:ext cx="72123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300"/>
              <a:t>Subtopic 4.1: Type topic &amp; subtopic 4 in Google Scholar, identify papers from reputed publishers and having high citations (&gt; 10)</a:t>
            </a:r>
            <a:endParaRPr sz="2300"/>
          </a:p>
        </p:txBody>
      </p:sp>
      <p:graphicFrame>
        <p:nvGraphicFramePr>
          <p:cNvPr id="1458" name="Google Shape;1458;g13c5a5cb7a0_0_1288"/>
          <p:cNvGraphicFramePr/>
          <p:nvPr>
            <p:extLst>
              <p:ext uri="{D42A27DB-BD31-4B8C-83A1-F6EECF244321}">
                <p14:modId xmlns:p14="http://schemas.microsoft.com/office/powerpoint/2010/main" val="2710213480"/>
              </p:ext>
            </p:extLst>
          </p:nvPr>
        </p:nvGraphicFramePr>
        <p:xfrm>
          <a:off x="127819" y="904568"/>
          <a:ext cx="8947355" cy="6339930"/>
        </p:xfrm>
        <a:graphic>
          <a:graphicData uri="http://schemas.openxmlformats.org/drawingml/2006/table">
            <a:tbl>
              <a:tblPr firstRow="1" bandRow="1">
                <a:noFill/>
                <a:tableStyleId>{2DB7313F-EFAE-4E8B-8674-C2E3CAE458C8}</a:tableStyleId>
              </a:tblPr>
              <a:tblGrid>
                <a:gridCol w="2223691">
                  <a:extLst>
                    <a:ext uri="{9D8B030D-6E8A-4147-A177-3AD203B41FA5}">
                      <a16:colId xmlns:a16="http://schemas.microsoft.com/office/drawing/2014/main" val="20000"/>
                    </a:ext>
                  </a:extLst>
                </a:gridCol>
                <a:gridCol w="6723664">
                  <a:extLst>
                    <a:ext uri="{9D8B030D-6E8A-4147-A177-3AD203B41FA5}">
                      <a16:colId xmlns:a16="http://schemas.microsoft.com/office/drawing/2014/main" val="20001"/>
                    </a:ext>
                  </a:extLst>
                </a:gridCol>
              </a:tblGrid>
              <a:tr h="468500">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Integrating Security Requirements Engineering into MBSE: Profile and Guidelines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75592">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b="1" i="0" u="none" strike="noStrike" cap="none" dirty="0">
                          <a:solidFill>
                            <a:schemeClr val="dk1"/>
                          </a:solidFill>
                          <a:effectLst/>
                          <a:latin typeface="Calibri"/>
                          <a:ea typeface="Calibri"/>
                          <a:cs typeface="Calibri"/>
                          <a:sym typeface="Arial"/>
                        </a:rPr>
                        <a:t>D. </a:t>
                      </a:r>
                      <a:r>
                        <a:rPr lang="en-IN" sz="1400" b="1" i="0" u="none" strike="noStrike" cap="none" dirty="0" err="1">
                          <a:solidFill>
                            <a:schemeClr val="dk1"/>
                          </a:solidFill>
                          <a:effectLst/>
                          <a:latin typeface="Calibri"/>
                          <a:ea typeface="Calibri"/>
                          <a:cs typeface="Calibri"/>
                          <a:sym typeface="Arial"/>
                        </a:rPr>
                        <a:t>Mažeika</a:t>
                      </a:r>
                      <a:r>
                        <a:rPr lang="en-IN" sz="1400" b="0" i="0" u="none" strike="noStrike" cap="none" baseline="30000" dirty="0">
                          <a:solidFill>
                            <a:schemeClr val="dk1"/>
                          </a:solidFill>
                          <a:effectLst/>
                          <a:latin typeface="Calibri"/>
                          <a:ea typeface="Calibri"/>
                          <a:cs typeface="Calibri"/>
                          <a:sym typeface="Arial"/>
                        </a:rPr>
                        <a:t> </a:t>
                      </a:r>
                      <a:r>
                        <a:rPr lang="en-IN" sz="1400" b="0" i="0" u="none" strike="noStrike" cap="none" dirty="0">
                          <a:solidFill>
                            <a:schemeClr val="dk1"/>
                          </a:solidFill>
                          <a:effectLst/>
                          <a:latin typeface="Calibri"/>
                          <a:ea typeface="Calibri"/>
                          <a:cs typeface="Calibri"/>
                          <a:sym typeface="Arial"/>
                        </a:rPr>
                        <a:t>and R. </a:t>
                      </a:r>
                      <a:r>
                        <a:rPr lang="en-IN" sz="1400" b="0" i="0" u="none" strike="noStrike" cap="none" dirty="0" err="1">
                          <a:solidFill>
                            <a:schemeClr val="dk1"/>
                          </a:solidFill>
                          <a:effectLst/>
                          <a:latin typeface="Calibri"/>
                          <a:ea typeface="Calibri"/>
                          <a:cs typeface="Calibri"/>
                          <a:sym typeface="Arial"/>
                        </a:rPr>
                        <a:t>Butleris</a:t>
                      </a:r>
                      <a:endParaRPr sz="1400" dirty="0"/>
                    </a:p>
                  </a:txBody>
                  <a:tcPr marL="91450" marR="91450" marT="45725" marB="45725"/>
                </a:tc>
                <a:extLst>
                  <a:ext uri="{0D108BD9-81ED-4DB2-BD59-A6C34878D82A}">
                    <a16:rowId xmlns:a16="http://schemas.microsoft.com/office/drawing/2014/main" val="10001"/>
                  </a:ext>
                </a:extLst>
              </a:tr>
              <a:tr h="275592">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Security and Communication Networks</a:t>
                      </a:r>
                      <a:endParaRPr sz="1400" dirty="0"/>
                    </a:p>
                  </a:txBody>
                  <a:tcPr marL="91450" marR="91450" marT="45725" marB="45725"/>
                </a:tc>
                <a:extLst>
                  <a:ext uri="{0D108BD9-81ED-4DB2-BD59-A6C34878D82A}">
                    <a16:rowId xmlns:a16="http://schemas.microsoft.com/office/drawing/2014/main" val="10002"/>
                  </a:ext>
                </a:extLst>
              </a:tr>
              <a:tr h="275592">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2020</a:t>
                      </a:r>
                      <a:endParaRPr sz="1400" dirty="0"/>
                    </a:p>
                  </a:txBody>
                  <a:tcPr marL="91450" marR="91450" marT="45725" marB="45725"/>
                </a:tc>
                <a:extLst>
                  <a:ext uri="{0D108BD9-81ED-4DB2-BD59-A6C34878D82A}">
                    <a16:rowId xmlns:a16="http://schemas.microsoft.com/office/drawing/2014/main" val="10003"/>
                  </a:ext>
                </a:extLst>
              </a:tr>
              <a:tr h="275592">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2020</a:t>
                      </a:r>
                      <a:endParaRPr sz="1400" dirty="0"/>
                    </a:p>
                  </a:txBody>
                  <a:tcPr marL="91450" marR="91450" marT="45725" marB="45725"/>
                </a:tc>
                <a:extLst>
                  <a:ext uri="{0D108BD9-81ED-4DB2-BD59-A6C34878D82A}">
                    <a16:rowId xmlns:a16="http://schemas.microsoft.com/office/drawing/2014/main" val="10004"/>
                  </a:ext>
                </a:extLst>
              </a:tr>
              <a:tr h="208482">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1939-0114</a:t>
                      </a:r>
                      <a:endParaRPr sz="1400" dirty="0"/>
                    </a:p>
                  </a:txBody>
                  <a:tcPr marL="91450" marR="91450" marT="45725" marB="45725"/>
                </a:tc>
                <a:extLst>
                  <a:ext uri="{0D108BD9-81ED-4DB2-BD59-A6C34878D82A}">
                    <a16:rowId xmlns:a16="http://schemas.microsoft.com/office/drawing/2014/main" val="10005"/>
                  </a:ext>
                </a:extLst>
              </a:tr>
              <a:tr h="661408">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https://doi.org/10.1155/2020/5137625</a:t>
                      </a:r>
                      <a:endParaRPr sz="1400" dirty="0"/>
                    </a:p>
                  </a:txBody>
                  <a:tcPr marL="91450" marR="91450" marT="45725" marB="45725"/>
                </a:tc>
                <a:extLst>
                  <a:ext uri="{0D108BD9-81ED-4DB2-BD59-A6C34878D82A}">
                    <a16:rowId xmlns:a16="http://schemas.microsoft.com/office/drawing/2014/main" val="10006"/>
                  </a:ext>
                </a:extLst>
              </a:tr>
              <a:tr h="1598390">
                <a:tc>
                  <a:txBody>
                    <a:bodyPr/>
                    <a:lstStyle/>
                    <a:p>
                      <a:pPr marL="0" marR="0" lvl="0" indent="0" algn="l" rtl="0">
                        <a:spcBef>
                          <a:spcPts val="0"/>
                        </a:spcBef>
                        <a:spcAft>
                          <a:spcPts val="0"/>
                        </a:spcAft>
                        <a:buNone/>
                      </a:pPr>
                      <a:r>
                        <a:rPr lang="en-IN" sz="1400" dirty="0"/>
                        <a:t>Identified important sentences from the abstract (minimum 4-5)</a:t>
                      </a:r>
                      <a:endParaRPr sz="1400" dirty="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Model-Based System Engineering (MBSE) provides a number of ways on how to create, validate, and verify the complex system design; unfortunately, the inherent security aspects are addressed neither by the </a:t>
                      </a:r>
                      <a:r>
                        <a:rPr lang="en-US" sz="1100" b="0" i="0" u="none" strike="noStrike" cap="none" dirty="0" err="1">
                          <a:solidFill>
                            <a:schemeClr val="dk1"/>
                          </a:solidFill>
                          <a:effectLst/>
                          <a:latin typeface="Calibri"/>
                          <a:ea typeface="Calibri"/>
                          <a:cs typeface="Calibri"/>
                          <a:sym typeface="Arial"/>
                        </a:rPr>
                        <a:t>SysML</a:t>
                      </a:r>
                      <a:r>
                        <a:rPr lang="en-US" sz="1100" b="0" i="0" u="none" strike="noStrike" cap="none" dirty="0">
                          <a:solidFill>
                            <a:schemeClr val="dk1"/>
                          </a:solidFill>
                          <a:effectLst/>
                          <a:latin typeface="Calibri"/>
                          <a:ea typeface="Calibri"/>
                          <a:cs typeface="Calibri"/>
                          <a:sym typeface="Arial"/>
                        </a:rPr>
                        <a:t> language that is the main MBSE enabler nor by popular MBSE methods. Although there are many common points between MBSE and security requirements engineering, the key advantages of MBSE (such as managed complexity, reduced risk and cost, and improved communication across a multidisciplinary team) have not been exploited enough. This paper reviews security requirements engineering processes and modeling methods and standards and provides the MBSE security profile as well, which is formalized with the UML 2.5 profiling capability. The new UML-based security profile conforms to the ISO/IEC 27001 information security standard. In addition to the MBSE security profile, this paper also presents the security profile application use case and the feasibility study of current status for security and systems engineering processes.</a:t>
                      </a:r>
                      <a:endParaRPr sz="1100" dirty="0"/>
                    </a:p>
                  </a:txBody>
                  <a:tcPr marL="91450" marR="91450" marT="45725" marB="45725"/>
                </a:tc>
                <a:extLst>
                  <a:ext uri="{0D108BD9-81ED-4DB2-BD59-A6C34878D82A}">
                    <a16:rowId xmlns:a16="http://schemas.microsoft.com/office/drawing/2014/main" val="10007"/>
                  </a:ext>
                </a:extLst>
              </a:tr>
              <a:tr h="1625949">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g13c5a5cb7a0_0_98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Step 2: Important sentences from “Field + Topic” from </a:t>
            </a:r>
            <a:r>
              <a:rPr lang="en-IN" b="1">
                <a:solidFill>
                  <a:srgbClr val="7030A0"/>
                </a:solidFill>
              </a:rPr>
              <a:t>Google Search</a:t>
            </a:r>
            <a:endParaRPr b="1">
              <a:solidFill>
                <a:srgbClr val="7030A0"/>
              </a:solidFill>
            </a:endParaRPr>
          </a:p>
        </p:txBody>
      </p:sp>
      <p:graphicFrame>
        <p:nvGraphicFramePr>
          <p:cNvPr id="1048" name="Google Shape;1048;g13c5a5cb7a0_0_985"/>
          <p:cNvGraphicFramePr/>
          <p:nvPr>
            <p:extLst>
              <p:ext uri="{D42A27DB-BD31-4B8C-83A1-F6EECF244321}">
                <p14:modId xmlns:p14="http://schemas.microsoft.com/office/powerpoint/2010/main" val="2639356509"/>
              </p:ext>
            </p:extLst>
          </p:nvPr>
        </p:nvGraphicFramePr>
        <p:xfrm>
          <a:off x="628650" y="1825623"/>
          <a:ext cx="7886700" cy="4748175"/>
        </p:xfrm>
        <a:graphic>
          <a:graphicData uri="http://schemas.openxmlformats.org/drawingml/2006/table">
            <a:tbl>
              <a:tblPr firstRow="1" bandRow="1">
                <a:noFill/>
                <a:tableStyleId>{2DB7313F-EFAE-4E8B-8674-C2E3CAE458C8}</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1061650">
                <a:tc>
                  <a:txBody>
                    <a:bodyPr/>
                    <a:lstStyle/>
                    <a:p>
                      <a:pPr marL="0" marR="0" lvl="0" indent="0" algn="l" rtl="0">
                        <a:spcBef>
                          <a:spcPts val="0"/>
                        </a:spcBef>
                        <a:spcAft>
                          <a:spcPts val="0"/>
                        </a:spcAft>
                        <a:buNone/>
                      </a:pPr>
                      <a:r>
                        <a:rPr lang="en-IN" sz="1800" dirty="0"/>
                        <a:t>Literature sentences (5 sentences)</a:t>
                      </a:r>
                      <a:endParaRPr sz="1800" dirty="0"/>
                    </a:p>
                  </a:txBody>
                  <a:tcPr marL="91450" marR="91450" marT="45725" marB="45725"/>
                </a:tc>
                <a:tc>
                  <a:txBody>
                    <a:bodyPr/>
                    <a:lstStyle/>
                    <a:p>
                      <a:pPr marL="0" marR="0" lvl="0" indent="0" algn="l" rtl="0">
                        <a:spcBef>
                          <a:spcPts val="0"/>
                        </a:spcBef>
                        <a:spcAft>
                          <a:spcPts val="0"/>
                        </a:spcAft>
                        <a:buNone/>
                      </a:pPr>
                      <a:r>
                        <a:rPr lang="en-US" sz="1800" dirty="0"/>
                        <a:t>Rewritten sentences from the student </a:t>
                      </a:r>
                    </a:p>
                    <a:p>
                      <a:pPr marL="0" marR="0" lvl="0" indent="0" algn="l" rtl="0">
                        <a:spcBef>
                          <a:spcPts val="0"/>
                        </a:spcBef>
                        <a:spcAft>
                          <a:spcPts val="0"/>
                        </a:spcAft>
                        <a:buNone/>
                      </a:pPr>
                      <a:r>
                        <a:rPr lang="en-US" sz="1800" dirty="0"/>
                        <a:t>(4-5 sentences)</a:t>
                      </a:r>
                      <a:endParaRPr sz="1800" dirty="0"/>
                    </a:p>
                  </a:txBody>
                  <a:tcPr marL="91450" marR="91450" marT="45725" marB="45725"/>
                </a:tc>
                <a:extLst>
                  <a:ext uri="{0D108BD9-81ED-4DB2-BD59-A6C34878D82A}">
                    <a16:rowId xmlns:a16="http://schemas.microsoft.com/office/drawing/2014/main" val="10000"/>
                  </a:ext>
                </a:extLst>
              </a:tr>
              <a:tr h="3686525">
                <a:tc>
                  <a:txBody>
                    <a:bodyPr/>
                    <a:lstStyle/>
                    <a:p>
                      <a:pPr marL="0" marR="0" lvl="0" indent="0" algn="l" rtl="0">
                        <a:spcBef>
                          <a:spcPts val="0"/>
                        </a:spcBef>
                        <a:spcAft>
                          <a:spcPts val="0"/>
                        </a:spcAft>
                        <a:buNone/>
                      </a:pPr>
                      <a:r>
                        <a:rPr lang="en-US" sz="1400" dirty="0"/>
                        <a:t>- The basic idea of survey methodology is to collect information from a group of people by sampling individuals from a large population.</a:t>
                      </a:r>
                    </a:p>
                    <a:p>
                      <a:pPr marL="0" marR="0" lvl="0" indent="0" algn="l" rtl="0">
                        <a:spcBef>
                          <a:spcPts val="0"/>
                        </a:spcBef>
                        <a:spcAft>
                          <a:spcPts val="0"/>
                        </a:spcAft>
                        <a:buNone/>
                      </a:pPr>
                      <a:r>
                        <a:rPr lang="en-US" sz="1400" dirty="0"/>
                        <a:t>- Software engineering research is multi-disciplinary and a survey in this area, of course, resembles surveys in other areas when it comes to the methodology. </a:t>
                      </a:r>
                    </a:p>
                    <a:p>
                      <a:pPr marL="0" marR="0" lvl="0" indent="0" algn="l" rtl="0">
                        <a:spcBef>
                          <a:spcPts val="0"/>
                        </a:spcBef>
                        <a:spcAft>
                          <a:spcPts val="0"/>
                        </a:spcAft>
                        <a:buNone/>
                      </a:pPr>
                      <a:r>
                        <a:rPr lang="en-US" sz="1400" dirty="0"/>
                        <a:t>- Based on the research questions the target population and the audience of the study can be defined. </a:t>
                      </a:r>
                    </a:p>
                    <a:p>
                      <a:pPr marL="0" marR="0" lvl="0" indent="0" algn="l" rtl="0">
                        <a:spcBef>
                          <a:spcPts val="0"/>
                        </a:spcBef>
                        <a:spcAft>
                          <a:spcPts val="0"/>
                        </a:spcAft>
                        <a:buNone/>
                      </a:pPr>
                      <a:r>
                        <a:rPr lang="en-US" dirty="0"/>
                        <a:t>- When the sample population has answered the questions in the instrument the researcher can analyze the data, and draw conclusions based on the analysis. </a:t>
                      </a:r>
                    </a:p>
                    <a:p>
                      <a:pPr marL="0" marR="0" lvl="0" indent="0" algn="l" rtl="0">
                        <a:spcBef>
                          <a:spcPts val="0"/>
                        </a:spcBef>
                        <a:spcAft>
                          <a:spcPts val="0"/>
                        </a:spcAft>
                        <a:buNone/>
                      </a:pPr>
                      <a:r>
                        <a:rPr lang="en-US" dirty="0"/>
                        <a:t>- Methodology relies on sampling, - a “fixed design” according to Robson </a:t>
                      </a:r>
                      <a:endParaRPr sz="14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g13c5a5cb7a0_0_1293"/>
          <p:cNvSpPr txBox="1">
            <a:spLocks noGrp="1"/>
          </p:cNvSpPr>
          <p:nvPr>
            <p:ph type="title"/>
          </p:nvPr>
        </p:nvSpPr>
        <p:spPr>
          <a:xfrm>
            <a:off x="664949" y="123567"/>
            <a:ext cx="71322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4.2: Type topic &amp; subtopic 4 in Google Scholar, identify papers from reputed publishers and having high citations (&gt; 10)</a:t>
            </a:r>
            <a:endParaRPr sz="2000" dirty="0"/>
          </a:p>
        </p:txBody>
      </p:sp>
      <p:graphicFrame>
        <p:nvGraphicFramePr>
          <p:cNvPr id="1464" name="Google Shape;1464;g13c5a5cb7a0_0_1293"/>
          <p:cNvGraphicFramePr/>
          <p:nvPr>
            <p:extLst>
              <p:ext uri="{D42A27DB-BD31-4B8C-83A1-F6EECF244321}">
                <p14:modId xmlns:p14="http://schemas.microsoft.com/office/powerpoint/2010/main" val="2613487280"/>
              </p:ext>
            </p:extLst>
          </p:nvPr>
        </p:nvGraphicFramePr>
        <p:xfrm>
          <a:off x="78658" y="717755"/>
          <a:ext cx="9065342" cy="7315290"/>
        </p:xfrm>
        <a:graphic>
          <a:graphicData uri="http://schemas.openxmlformats.org/drawingml/2006/table">
            <a:tbl>
              <a:tblPr firstRow="1" bandRow="1">
                <a:noFill/>
                <a:tableStyleId>{2DB7313F-EFAE-4E8B-8674-C2E3CAE458C8}</a:tableStyleId>
              </a:tblPr>
              <a:tblGrid>
                <a:gridCol w="2050393">
                  <a:extLst>
                    <a:ext uri="{9D8B030D-6E8A-4147-A177-3AD203B41FA5}">
                      <a16:colId xmlns:a16="http://schemas.microsoft.com/office/drawing/2014/main" val="20000"/>
                    </a:ext>
                  </a:extLst>
                </a:gridCol>
                <a:gridCol w="7014949">
                  <a:extLst>
                    <a:ext uri="{9D8B030D-6E8A-4147-A177-3AD203B41FA5}">
                      <a16:colId xmlns:a16="http://schemas.microsoft.com/office/drawing/2014/main" val="20001"/>
                    </a:ext>
                  </a:extLst>
                </a:gridCol>
              </a:tblGrid>
              <a:tr h="61788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A systematic literature review of blockchain-based applications: Current status, classification and open issues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57458">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Fran Casino, Thomas K. </a:t>
                      </a:r>
                      <a:r>
                        <a:rPr lang="en-IN" sz="1400" dirty="0" err="1"/>
                        <a:t>Dasaklis</a:t>
                      </a:r>
                      <a:r>
                        <a:rPr lang="en-IN" sz="1400" dirty="0"/>
                        <a:t>, </a:t>
                      </a:r>
                      <a:r>
                        <a:rPr lang="en-IN" sz="1400" dirty="0" err="1"/>
                        <a:t>Constantinos</a:t>
                      </a:r>
                      <a:r>
                        <a:rPr lang="en-IN" sz="1400" dirty="0"/>
                        <a:t> </a:t>
                      </a:r>
                      <a:r>
                        <a:rPr lang="en-IN" sz="1400" dirty="0" err="1"/>
                        <a:t>Patsakis</a:t>
                      </a:r>
                      <a:endParaRPr sz="1400" dirty="0"/>
                    </a:p>
                  </a:txBody>
                  <a:tcPr marL="91450" marR="91450" marT="45725" marB="45725"/>
                </a:tc>
                <a:extLst>
                  <a:ext uri="{0D108BD9-81ED-4DB2-BD59-A6C34878D82A}">
                    <a16:rowId xmlns:a16="http://schemas.microsoft.com/office/drawing/2014/main" val="10001"/>
                  </a:ext>
                </a:extLst>
              </a:tr>
              <a:tr h="437672">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Telematics and Informatics,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37672">
                <a:tc>
                  <a:txBody>
                    <a:bodyPr/>
                    <a:lstStyle/>
                    <a:p>
                      <a:pPr marL="0" marR="0" lvl="0" indent="0" algn="l" rtl="0">
                        <a:spcBef>
                          <a:spcPts val="0"/>
                        </a:spcBef>
                        <a:spcAft>
                          <a:spcPts val="0"/>
                        </a:spcAft>
                        <a:buNone/>
                      </a:pPr>
                      <a:r>
                        <a:rPr lang="en-IN" sz="1400" dirty="0"/>
                        <a:t>Year</a:t>
                      </a:r>
                      <a:endParaRPr sz="1400" dirty="0"/>
                    </a:p>
                  </a:txBody>
                  <a:tcPr marL="91450" marR="91450" marT="45725" marB="45725"/>
                </a:tc>
                <a:tc>
                  <a:txBody>
                    <a:bodyPr/>
                    <a:lstStyle/>
                    <a:p>
                      <a:pPr marL="0" marR="0" lvl="0" indent="0" algn="l" rtl="0">
                        <a:spcBef>
                          <a:spcPts val="0"/>
                        </a:spcBef>
                        <a:spcAft>
                          <a:spcPts val="0"/>
                        </a:spcAft>
                        <a:buNone/>
                      </a:pPr>
                      <a:r>
                        <a:rPr lang="en-IN" sz="1400" dirty="0"/>
                        <a:t>2019,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257458">
                <a:tc>
                  <a:txBody>
                    <a:bodyPr/>
                    <a:lstStyle/>
                    <a:p>
                      <a:pPr marL="0" marR="0" lvl="0" indent="0" algn="l" rtl="0">
                        <a:spcBef>
                          <a:spcPts val="0"/>
                        </a:spcBef>
                        <a:spcAft>
                          <a:spcPts val="0"/>
                        </a:spcAft>
                        <a:buNone/>
                      </a:pPr>
                      <a:r>
                        <a:rPr lang="en-IN" sz="1400" dirty="0"/>
                        <a:t>Volume (issue)</a:t>
                      </a:r>
                      <a:endParaRPr sz="1400" dirty="0"/>
                    </a:p>
                  </a:txBody>
                  <a:tcPr marL="91450" marR="91450" marT="45725" marB="45725"/>
                </a:tc>
                <a:tc>
                  <a:txBody>
                    <a:bodyPr/>
                    <a:lstStyle/>
                    <a:p>
                      <a:pPr marL="0" marR="0" lvl="0" indent="0" algn="l" rtl="0">
                        <a:spcBef>
                          <a:spcPts val="0"/>
                        </a:spcBef>
                        <a:spcAft>
                          <a:spcPts val="0"/>
                        </a:spcAft>
                        <a:buNone/>
                      </a:pPr>
                      <a:r>
                        <a:rPr lang="en-IN" sz="1400" dirty="0"/>
                        <a:t> 36</a:t>
                      </a:r>
                      <a:endParaRPr sz="1400" dirty="0"/>
                    </a:p>
                  </a:txBody>
                  <a:tcPr marL="91450" marR="91450" marT="45725" marB="45725"/>
                </a:tc>
                <a:extLst>
                  <a:ext uri="{0D108BD9-81ED-4DB2-BD59-A6C34878D82A}">
                    <a16:rowId xmlns:a16="http://schemas.microsoft.com/office/drawing/2014/main" val="10004"/>
                  </a:ext>
                </a:extLst>
              </a:tr>
              <a:tr h="257458">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 55-81 </a:t>
                      </a:r>
                      <a:endParaRPr sz="1400" dirty="0"/>
                    </a:p>
                  </a:txBody>
                  <a:tcPr marL="91450" marR="91450" marT="45725" marB="45725"/>
                </a:tc>
                <a:extLst>
                  <a:ext uri="{0D108BD9-81ED-4DB2-BD59-A6C34878D82A}">
                    <a16:rowId xmlns:a16="http://schemas.microsoft.com/office/drawing/2014/main" val="10005"/>
                  </a:ext>
                </a:extLst>
              </a:tr>
              <a:tr h="617887">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https://doi.org/10.1016/j.tele.2018.11.006.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918007">
                <a:tc>
                  <a:txBody>
                    <a:bodyPr/>
                    <a:lstStyle/>
                    <a:p>
                      <a:pPr marL="0" marR="0" lvl="0" indent="0" algn="l" rtl="0">
                        <a:spcBef>
                          <a:spcPts val="0"/>
                        </a:spcBef>
                        <a:spcAft>
                          <a:spcPts val="0"/>
                        </a:spcAft>
                        <a:buNone/>
                      </a:pPr>
                      <a:r>
                        <a:rPr lang="en-IN" sz="1400" dirty="0"/>
                        <a:t>Identified important sentences from the abstract (minimum 4-5)</a:t>
                      </a:r>
                      <a:endParaRPr sz="1400" dirty="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This work provides a systematic literature review of blockchain-based applications across multiple domains. The aim is to investigate the current state of blockchain technology and its applications and to highlight how specific characteristics of this disruptive technology can </a:t>
                      </a:r>
                      <a:r>
                        <a:rPr lang="en-US" sz="1100" b="0" i="0" u="none" strike="noStrike" cap="none" dirty="0" err="1">
                          <a:solidFill>
                            <a:schemeClr val="dk1"/>
                          </a:solidFill>
                          <a:effectLst/>
                          <a:latin typeface="Calibri"/>
                          <a:ea typeface="Calibri"/>
                          <a:cs typeface="Calibri"/>
                          <a:sym typeface="Arial"/>
                        </a:rPr>
                        <a:t>revolutionise</a:t>
                      </a:r>
                      <a:r>
                        <a:rPr lang="en-US" sz="1100" b="0" i="0" u="none" strike="noStrike" cap="none" dirty="0">
                          <a:solidFill>
                            <a:schemeClr val="dk1"/>
                          </a:solidFill>
                          <a:effectLst/>
                          <a:latin typeface="Calibri"/>
                          <a:ea typeface="Calibri"/>
                          <a:cs typeface="Calibri"/>
                          <a:sym typeface="Arial"/>
                        </a:rPr>
                        <a:t> “business-as-usual” practices. To this end, the theoretical underpinnings of numerous research papers published in high ranked scientific journals during the last decade, along with several reports from grey literature as a means of streamlining our assessment and capturing the continuously expanding blockchain domain, are included in this review. Based on a structured, systematic review and thematic content analysis of the discovered literature, we present a comprehensive classification of blockchain-enabled applications across diverse sectors such as supply chain, business, healthcare, IoT, privacy, and data management, and we establish key themes, trends and emerging areas for research. We also point to the shortcomings identified in the relevant literature, particularly limitations the blockchain technology presents and how these limitations spawn across different sectors and industries. Building on these findings, we identify various research gaps and future exploratory directions that are anticipated to be of significant value both for academics and practitioners.</a:t>
                      </a:r>
                      <a:endParaRPr sz="1100" dirty="0"/>
                    </a:p>
                  </a:txBody>
                  <a:tcPr marL="91450" marR="91450" marT="45725" marB="45725"/>
                </a:tc>
                <a:extLst>
                  <a:ext uri="{0D108BD9-81ED-4DB2-BD59-A6C34878D82A}">
                    <a16:rowId xmlns:a16="http://schemas.microsoft.com/office/drawing/2014/main" val="10007"/>
                  </a:ext>
                </a:extLst>
              </a:tr>
              <a:tr h="1338745">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1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g13c5a5cb7a0_0_1298"/>
          <p:cNvSpPr txBox="1">
            <a:spLocks noGrp="1"/>
          </p:cNvSpPr>
          <p:nvPr>
            <p:ph type="title"/>
          </p:nvPr>
        </p:nvSpPr>
        <p:spPr>
          <a:xfrm>
            <a:off x="664949" y="123567"/>
            <a:ext cx="71691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4.3: Type topic &amp; subtopic 4 in Google Scholar, identify papers from reputed publishers and having high citations (&gt; 10)</a:t>
            </a:r>
            <a:endParaRPr sz="2000" dirty="0"/>
          </a:p>
        </p:txBody>
      </p:sp>
      <p:graphicFrame>
        <p:nvGraphicFramePr>
          <p:cNvPr id="1470" name="Google Shape;1470;g13c5a5cb7a0_0_1298"/>
          <p:cNvGraphicFramePr/>
          <p:nvPr>
            <p:extLst>
              <p:ext uri="{D42A27DB-BD31-4B8C-83A1-F6EECF244321}">
                <p14:modId xmlns:p14="http://schemas.microsoft.com/office/powerpoint/2010/main" val="1870474276"/>
              </p:ext>
            </p:extLst>
          </p:nvPr>
        </p:nvGraphicFramePr>
        <p:xfrm>
          <a:off x="235975" y="707923"/>
          <a:ext cx="8731044" cy="7604850"/>
        </p:xfrm>
        <a:graphic>
          <a:graphicData uri="http://schemas.openxmlformats.org/drawingml/2006/table">
            <a:tbl>
              <a:tblPr firstRow="1" bandRow="1">
                <a:noFill/>
                <a:tableStyleId>{2DB7313F-EFAE-4E8B-8674-C2E3CAE458C8}</a:tableStyleId>
              </a:tblPr>
              <a:tblGrid>
                <a:gridCol w="2169931">
                  <a:extLst>
                    <a:ext uri="{9D8B030D-6E8A-4147-A177-3AD203B41FA5}">
                      <a16:colId xmlns:a16="http://schemas.microsoft.com/office/drawing/2014/main" val="20000"/>
                    </a:ext>
                  </a:extLst>
                </a:gridCol>
                <a:gridCol w="6561113">
                  <a:extLst>
                    <a:ext uri="{9D8B030D-6E8A-4147-A177-3AD203B41FA5}">
                      <a16:colId xmlns:a16="http://schemas.microsoft.com/office/drawing/2014/main" val="20001"/>
                    </a:ext>
                  </a:extLst>
                </a:gridCol>
              </a:tblGrid>
              <a:tr h="34473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Current status, opportunities and challenges of augmented reality in education,</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344737">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dirty="0" err="1"/>
                        <a:t>Hsin</a:t>
                      </a:r>
                      <a:r>
                        <a:rPr lang="en-IN" dirty="0"/>
                        <a:t>-Kai Wu a,*, Silvia Wen-Yu Lee b , </a:t>
                      </a:r>
                      <a:r>
                        <a:rPr lang="en-IN" dirty="0" err="1"/>
                        <a:t>Hsin</a:t>
                      </a:r>
                      <a:r>
                        <a:rPr lang="en-IN" dirty="0"/>
                        <a:t>-Yi Chang c , </a:t>
                      </a:r>
                      <a:r>
                        <a:rPr lang="en-IN" dirty="0" err="1"/>
                        <a:t>Jyh</a:t>
                      </a:r>
                      <a:r>
                        <a:rPr lang="en-IN" dirty="0"/>
                        <a:t>-Chong Liang d</a:t>
                      </a:r>
                      <a:endParaRPr lang="en-IN" sz="1400" dirty="0"/>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202789">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Computers &amp; Education</a:t>
                      </a:r>
                      <a:endParaRPr sz="1400" dirty="0"/>
                    </a:p>
                  </a:txBody>
                  <a:tcPr marL="91450" marR="91450" marT="45725" marB="45725"/>
                </a:tc>
                <a:extLst>
                  <a:ext uri="{0D108BD9-81ED-4DB2-BD59-A6C34878D82A}">
                    <a16:rowId xmlns:a16="http://schemas.microsoft.com/office/drawing/2014/main" val="10002"/>
                  </a:ext>
                </a:extLst>
              </a:tr>
              <a:tr h="344737">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2013,</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202789">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62</a:t>
                      </a:r>
                      <a:endParaRPr sz="1400" dirty="0"/>
                    </a:p>
                  </a:txBody>
                  <a:tcPr marL="91450" marR="91450" marT="45725" marB="45725"/>
                </a:tc>
                <a:extLst>
                  <a:ext uri="{0D108BD9-81ED-4DB2-BD59-A6C34878D82A}">
                    <a16:rowId xmlns:a16="http://schemas.microsoft.com/office/drawing/2014/main" val="10004"/>
                  </a:ext>
                </a:extLst>
              </a:tr>
              <a:tr h="246246">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41-49</a:t>
                      </a:r>
                      <a:endParaRPr sz="1400" dirty="0"/>
                    </a:p>
                  </a:txBody>
                  <a:tcPr marL="91450" marR="91450" marT="45725" marB="45725"/>
                </a:tc>
                <a:extLst>
                  <a:ext uri="{0D108BD9-81ED-4DB2-BD59-A6C34878D82A}">
                    <a16:rowId xmlns:a16="http://schemas.microsoft.com/office/drawing/2014/main" val="10005"/>
                  </a:ext>
                </a:extLst>
              </a:tr>
              <a:tr h="486685">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https://doi.org/10.1016/j.compedu.2012.10.024.</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733798">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Although augmented reality (AR) has gained much research attention in recent years, the term AR was given different meanings by varying researchers. In this article, we first provide an overview of definitions, taxonomies, and technologies of AR. We argue that viewing AR as a concept rather than a type of technology would be more productive for educators, researchers, and designers. Then we identify certain features and affordances of AR systems and applications. Yet, these compelling features may not be unique to AR applications and can be found in other technological systems or learning environments (e.g., ubiquitous and mobile learning environments). The instructional approach adopted by an AR system and the alignment among technology design, instructional approach, and learning experiences may be more important. Thus, we classify three categories of instructional approaches that emphasize the “roles,” “tasks,” and “locations,” and discuss what and how different categories of AR approaches may help students learn. While AR offers new learning opportunities, it also creates new challenges for educators. We outline technological, pedagogical, learning issues related to the implementation of AR in education. For example, students in AR environments may be cognitively overloaded by the large amount of information they encounter, the multiple technological devices they are required to use, and the complex tasks they have to complete. This article provides possible solutions for some of the challenges and suggests topics and issues for future research.</a:t>
                      </a:r>
                      <a:endParaRPr sz="1100" dirty="0"/>
                    </a:p>
                  </a:txBody>
                  <a:tcPr marL="91450" marR="91450" marT="45725" marB="45725"/>
                </a:tc>
                <a:extLst>
                  <a:ext uri="{0D108BD9-81ED-4DB2-BD59-A6C34878D82A}">
                    <a16:rowId xmlns:a16="http://schemas.microsoft.com/office/drawing/2014/main" val="10007"/>
                  </a:ext>
                </a:extLst>
              </a:tr>
              <a:tr h="1196424">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g13c5a5cb7a0_0_1303"/>
          <p:cNvSpPr txBox="1">
            <a:spLocks noGrp="1"/>
          </p:cNvSpPr>
          <p:nvPr>
            <p:ph type="title"/>
          </p:nvPr>
        </p:nvSpPr>
        <p:spPr>
          <a:xfrm>
            <a:off x="714111" y="133400"/>
            <a:ext cx="73422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4.4: Type topic &amp; subtopic 4 in Google Scholar, identify papers from reputed publishers and having high citations (&gt; 10)</a:t>
            </a:r>
            <a:endParaRPr sz="2000" dirty="0"/>
          </a:p>
        </p:txBody>
      </p:sp>
      <p:graphicFrame>
        <p:nvGraphicFramePr>
          <p:cNvPr id="1476" name="Google Shape;1476;g13c5a5cb7a0_0_1303"/>
          <p:cNvGraphicFramePr/>
          <p:nvPr>
            <p:extLst>
              <p:ext uri="{D42A27DB-BD31-4B8C-83A1-F6EECF244321}">
                <p14:modId xmlns:p14="http://schemas.microsoft.com/office/powerpoint/2010/main" val="1851913827"/>
              </p:ext>
            </p:extLst>
          </p:nvPr>
        </p:nvGraphicFramePr>
        <p:xfrm>
          <a:off x="235974" y="698091"/>
          <a:ext cx="8829368" cy="6766650"/>
        </p:xfrm>
        <a:graphic>
          <a:graphicData uri="http://schemas.openxmlformats.org/drawingml/2006/table">
            <a:tbl>
              <a:tblPr firstRow="1" bandRow="1">
                <a:noFill/>
                <a:tableStyleId>{2DB7313F-EFAE-4E8B-8674-C2E3CAE458C8}</a:tableStyleId>
              </a:tblPr>
              <a:tblGrid>
                <a:gridCol w="2194367">
                  <a:extLst>
                    <a:ext uri="{9D8B030D-6E8A-4147-A177-3AD203B41FA5}">
                      <a16:colId xmlns:a16="http://schemas.microsoft.com/office/drawing/2014/main" val="20000"/>
                    </a:ext>
                  </a:extLst>
                </a:gridCol>
                <a:gridCol w="6635001">
                  <a:extLst>
                    <a:ext uri="{9D8B030D-6E8A-4147-A177-3AD203B41FA5}">
                      <a16:colId xmlns:a16="http://schemas.microsoft.com/office/drawing/2014/main" val="20001"/>
                    </a:ext>
                  </a:extLst>
                </a:gridCol>
              </a:tblGrid>
              <a:tr h="461359">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rtl="0">
                        <a:spcBef>
                          <a:spcPts val="0"/>
                        </a:spcBef>
                        <a:spcAft>
                          <a:spcPts val="0"/>
                        </a:spcAft>
                        <a:buNone/>
                      </a:pPr>
                      <a:r>
                        <a:rPr lang="en-US" sz="1400" dirty="0"/>
                        <a:t>A systematic literature review of literature reviews in software testing,</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61359">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fi-FI" sz="1400" dirty="0"/>
                        <a:t>Vahid Garousi, Mika V. Mäntylä,</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461359">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61359">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271391">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80</a:t>
                      </a:r>
                      <a:endParaRPr sz="1400" dirty="0"/>
                    </a:p>
                  </a:txBody>
                  <a:tcPr marL="91450" marR="91450" marT="45725" marB="45725"/>
                </a:tc>
                <a:extLst>
                  <a:ext uri="{0D108BD9-81ED-4DB2-BD59-A6C34878D82A}">
                    <a16:rowId xmlns:a16="http://schemas.microsoft.com/office/drawing/2014/main" val="10004"/>
                  </a:ext>
                </a:extLst>
              </a:tr>
              <a:tr h="273132">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195-216</a:t>
                      </a:r>
                      <a:endParaRPr sz="1400" dirty="0"/>
                    </a:p>
                  </a:txBody>
                  <a:tcPr marL="91450" marR="91450" marT="45725" marB="45725"/>
                </a:tc>
                <a:extLst>
                  <a:ext uri="{0D108BD9-81ED-4DB2-BD59-A6C34878D82A}">
                    <a16:rowId xmlns:a16="http://schemas.microsoft.com/office/drawing/2014/main" val="10005"/>
                  </a:ext>
                </a:extLst>
              </a:tr>
              <a:tr h="651327">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https://doi.org/10.1016/j.infsof.2016.09.002.</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384059">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Any newcomer or industrial practitioner is likely to experience difficulties in digesting large volumes of knowledge in software testing. In an ideal world, all knowledge used in industry, education and research should be based on high-quality evidence. The goal of this study is to systematically map (classify) the secondary studies in software testing. The authors believe that a tertiary studies should be like the “index” of a book. Such a tertiary study will be useful in that it is read first by the people (e.g., new PhD students and practitioners) who want to know what is out there in a given area (software testing, in our case). A complain often heard from practitioners is that academic literature is impenetrable due to the sheer volume of the literature. </a:t>
                      </a:r>
                      <a:endParaRPr sz="1200" dirty="0"/>
                    </a:p>
                  </a:txBody>
                  <a:tcPr marL="91450" marR="91450" marT="45725" marB="45725"/>
                </a:tc>
                <a:extLst>
                  <a:ext uri="{0D108BD9-81ED-4DB2-BD59-A6C34878D82A}">
                    <a16:rowId xmlns:a16="http://schemas.microsoft.com/office/drawing/2014/main" val="10007"/>
                  </a:ext>
                </a:extLst>
              </a:tr>
              <a:tr h="1601165">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g13c5a5cb7a0_0_1308"/>
          <p:cNvSpPr txBox="1">
            <a:spLocks noGrp="1"/>
          </p:cNvSpPr>
          <p:nvPr>
            <p:ph type="title"/>
          </p:nvPr>
        </p:nvSpPr>
        <p:spPr>
          <a:xfrm>
            <a:off x="664949" y="123567"/>
            <a:ext cx="7181700" cy="67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4.5: Type topic &amp; subtopic 4 in Google Scholar, identify papers from reputed publishers and having high citations (&gt; 10)</a:t>
            </a:r>
            <a:endParaRPr sz="1800" dirty="0"/>
          </a:p>
        </p:txBody>
      </p:sp>
      <p:graphicFrame>
        <p:nvGraphicFramePr>
          <p:cNvPr id="1482" name="Google Shape;1482;g13c5a5cb7a0_0_1308"/>
          <p:cNvGraphicFramePr/>
          <p:nvPr>
            <p:extLst>
              <p:ext uri="{D42A27DB-BD31-4B8C-83A1-F6EECF244321}">
                <p14:modId xmlns:p14="http://schemas.microsoft.com/office/powerpoint/2010/main" val="644556029"/>
              </p:ext>
            </p:extLst>
          </p:nvPr>
        </p:nvGraphicFramePr>
        <p:xfrm>
          <a:off x="474190" y="688259"/>
          <a:ext cx="8268200" cy="8266912"/>
        </p:xfrm>
        <a:graphic>
          <a:graphicData uri="http://schemas.openxmlformats.org/drawingml/2006/table">
            <a:tbl>
              <a:tblPr firstRow="1" bandRow="1">
                <a:noFill/>
                <a:tableStyleId>{2DB7313F-EFAE-4E8B-8674-C2E3CAE458C8}</a:tableStyleId>
              </a:tblPr>
              <a:tblGrid>
                <a:gridCol w="2610204">
                  <a:extLst>
                    <a:ext uri="{9D8B030D-6E8A-4147-A177-3AD203B41FA5}">
                      <a16:colId xmlns:a16="http://schemas.microsoft.com/office/drawing/2014/main" val="20000"/>
                    </a:ext>
                  </a:extLst>
                </a:gridCol>
                <a:gridCol w="5657996">
                  <a:extLst>
                    <a:ext uri="{9D8B030D-6E8A-4147-A177-3AD203B41FA5}">
                      <a16:colId xmlns:a16="http://schemas.microsoft.com/office/drawing/2014/main" val="20001"/>
                    </a:ext>
                  </a:extLst>
                </a:gridCol>
              </a:tblGrid>
              <a:tr h="436585">
                <a:tc>
                  <a:txBody>
                    <a:bodyPr/>
                    <a:lstStyle/>
                    <a:p>
                      <a:pPr marL="0" marR="0" lvl="0" indent="0" algn="l" rtl="0">
                        <a:spcBef>
                          <a:spcPts val="0"/>
                        </a:spcBef>
                        <a:spcAft>
                          <a:spcPts val="0"/>
                        </a:spcAft>
                        <a:buNone/>
                      </a:pPr>
                      <a:r>
                        <a:rPr lang="en-IN" sz="1400" dirty="0"/>
                        <a:t>Title of the paper</a:t>
                      </a:r>
                      <a:endParaRPr sz="14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Architecting for usability: a survey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36585">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err="1"/>
                        <a:t>Eelke</a:t>
                      </a:r>
                      <a:r>
                        <a:rPr lang="en-IN" sz="1400" dirty="0"/>
                        <a:t> </a:t>
                      </a:r>
                      <a:r>
                        <a:rPr lang="en-IN" sz="1400" dirty="0" err="1"/>
                        <a:t>Folmer</a:t>
                      </a:r>
                      <a:r>
                        <a:rPr lang="en-IN" sz="1400" dirty="0"/>
                        <a:t>, Jan Bosch,</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436585">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US" sz="1400" dirty="0"/>
                        <a:t>Journal of Systems and Software,</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36585">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2004,</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436585">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70, Issues 1–2,</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256818">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 61-78</a:t>
                      </a:r>
                      <a:endParaRPr sz="1400" dirty="0"/>
                    </a:p>
                  </a:txBody>
                  <a:tcPr marL="91450" marR="91450" marT="45725" marB="45725"/>
                </a:tc>
                <a:extLst>
                  <a:ext uri="{0D108BD9-81ED-4DB2-BD59-A6C34878D82A}">
                    <a16:rowId xmlns:a16="http://schemas.microsoft.com/office/drawing/2014/main" val="10005"/>
                  </a:ext>
                </a:extLst>
              </a:tr>
              <a:tr h="616352">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https://doi.org/10.1016/S0164-1212(02)00159-0.</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2824917">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Arial"/>
                        </a:rPr>
                        <a:t>To evaluate the quality of a software artifact, the way in which the software operates in its application domain has to be taken into account, rather than evaluate the software out of context. We believe usability is inherent to software quality because it expresses the relationship between the software and its application domain. Software is developed with a particular purpose, to provide specific functionality to allow a stakeholder to support a task in a specific context. Stakeholders such as users and the context in which they operate are an essential part of this application domain. Issues such as whether a product is easy to learn to use, whether it is responsive to the user and whether the user can efficiently complete tasks using it determines to a large extend a product’s acceptance and success in the marketplace, apart from other factors such as marketing efforts and reputation. Software that provides much functionality but is awkward to use will not sell, nor will a product that provides little functionality but is usable. In general one can identify a trend towards an increasing focus on usability during software development.</a:t>
                      </a:r>
                      <a:r>
                        <a:rPr lang="en-US" sz="1400" b="0" i="0" u="none" strike="noStrike" cap="none" dirty="0">
                          <a:solidFill>
                            <a:schemeClr val="dk1"/>
                          </a:solidFill>
                          <a:effectLst/>
                          <a:latin typeface="Calibri"/>
                          <a:ea typeface="Calibri"/>
                          <a:cs typeface="Calibri"/>
                          <a:sym typeface="Arial"/>
                        </a:rPr>
                        <a:t> Software development organizations pay an increasing attention to the usability of their software; however most modern day software still has low usability. This statement not only holds for public software such as word processors or email software but also for custom developed software, such as enterprise resource planning or content management systems software.</a:t>
                      </a:r>
                      <a:endParaRPr sz="1200" dirty="0"/>
                    </a:p>
                  </a:txBody>
                  <a:tcPr marL="91450" marR="91450" marT="45725" marB="45725"/>
                </a:tc>
                <a:extLst>
                  <a:ext uri="{0D108BD9-81ED-4DB2-BD59-A6C34878D82A}">
                    <a16:rowId xmlns:a16="http://schemas.microsoft.com/office/drawing/2014/main" val="10007"/>
                  </a:ext>
                </a:extLst>
              </a:tr>
              <a:tr h="1001567">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g13c5a5cb7a0_0_131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65% of your original review article is complete</a:t>
            </a:r>
            <a:endParaRPr/>
          </a:p>
        </p:txBody>
      </p:sp>
      <p:sp>
        <p:nvSpPr>
          <p:cNvPr id="1488" name="Google Shape;1488;g13c5a5cb7a0_0_131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spcBef>
                <a:spcPts val="0"/>
              </a:spcBef>
              <a:spcAft>
                <a:spcPts val="0"/>
              </a:spcAft>
              <a:buClr>
                <a:schemeClr val="dk1"/>
              </a:buClr>
              <a:buSzPts val="2400"/>
              <a:buNone/>
            </a:pPr>
            <a:r>
              <a:rPr lang="en-IN" b="1">
                <a:solidFill>
                  <a:srgbClr val="CC0000"/>
                </a:solidFill>
              </a:rPr>
              <a:t>Assignment 6 is Complete</a:t>
            </a:r>
            <a:endParaRPr>
              <a:solidFill>
                <a:srgbClr val="CC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g13c5a5cb7a0_0_1504"/>
          <p:cNvSpPr txBox="1">
            <a:spLocks noGrp="1"/>
          </p:cNvSpPr>
          <p:nvPr>
            <p:ph type="title"/>
          </p:nvPr>
        </p:nvSpPr>
        <p:spPr>
          <a:xfrm>
            <a:off x="169168" y="332656"/>
            <a:ext cx="22425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Story 10</a:t>
            </a:r>
            <a:endParaRPr/>
          </a:p>
        </p:txBody>
      </p:sp>
      <p:pic>
        <p:nvPicPr>
          <p:cNvPr id="1494" name="Google Shape;1494;g13c5a5cb7a0_0_1504" descr="THE FAITHFUL MONGOOSE AND THE BRAHMINI PANCHATANTRA STORIES"/>
          <p:cNvPicPr preferRelativeResize="0"/>
          <p:nvPr/>
        </p:nvPicPr>
        <p:blipFill rotWithShape="1">
          <a:blip r:embed="rId3">
            <a:alphaModFix/>
          </a:blip>
          <a:srcRect/>
          <a:stretch/>
        </p:blipFill>
        <p:spPr>
          <a:xfrm>
            <a:off x="2411760" y="165800"/>
            <a:ext cx="6552728" cy="6552728"/>
          </a:xfrm>
          <a:prstGeom prst="rect">
            <a:avLst/>
          </a:prstGeom>
          <a:noFill/>
          <a:ln>
            <a:noFill/>
          </a:ln>
        </p:spPr>
      </p:pic>
      <p:sp>
        <p:nvSpPr>
          <p:cNvPr id="1495" name="Google Shape;1495;g13c5a5cb7a0_0_1504"/>
          <p:cNvSpPr txBox="1"/>
          <p:nvPr/>
        </p:nvSpPr>
        <p:spPr>
          <a:xfrm>
            <a:off x="21675" y="6314125"/>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5 MIN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g13c5a5cb7a0_0_1318"/>
          <p:cNvSpPr txBox="1">
            <a:spLocks noGrp="1"/>
          </p:cNvSpPr>
          <p:nvPr>
            <p:ph type="title"/>
          </p:nvPr>
        </p:nvSpPr>
        <p:spPr>
          <a:xfrm>
            <a:off x="580103" y="1"/>
            <a:ext cx="6862916" cy="7767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2000" dirty="0"/>
              <a:t>Subtopic 5.1: Type topic &amp; subtopic 5 in Google Scholar, identify papers from reputed publishers and having high citations (&gt; 10)</a:t>
            </a:r>
            <a:endParaRPr sz="2000" dirty="0"/>
          </a:p>
        </p:txBody>
      </p:sp>
      <p:graphicFrame>
        <p:nvGraphicFramePr>
          <p:cNvPr id="1501" name="Google Shape;1501;g13c5a5cb7a0_0_1318"/>
          <p:cNvGraphicFramePr/>
          <p:nvPr>
            <p:extLst>
              <p:ext uri="{D42A27DB-BD31-4B8C-83A1-F6EECF244321}">
                <p14:modId xmlns:p14="http://schemas.microsoft.com/office/powerpoint/2010/main" val="3025574387"/>
              </p:ext>
            </p:extLst>
          </p:nvPr>
        </p:nvGraphicFramePr>
        <p:xfrm>
          <a:off x="137652" y="648930"/>
          <a:ext cx="8917858" cy="6401248"/>
        </p:xfrm>
        <a:graphic>
          <a:graphicData uri="http://schemas.openxmlformats.org/drawingml/2006/table">
            <a:tbl>
              <a:tblPr firstRow="1" bandRow="1">
                <a:noFill/>
                <a:tableStyleId>{2DB7313F-EFAE-4E8B-8674-C2E3CAE458C8}</a:tableStyleId>
              </a:tblPr>
              <a:tblGrid>
                <a:gridCol w="2216360">
                  <a:extLst>
                    <a:ext uri="{9D8B030D-6E8A-4147-A177-3AD203B41FA5}">
                      <a16:colId xmlns:a16="http://schemas.microsoft.com/office/drawing/2014/main" val="20000"/>
                    </a:ext>
                  </a:extLst>
                </a:gridCol>
                <a:gridCol w="6701498">
                  <a:extLst>
                    <a:ext uri="{9D8B030D-6E8A-4147-A177-3AD203B41FA5}">
                      <a16:colId xmlns:a16="http://schemas.microsoft.com/office/drawing/2014/main" val="20001"/>
                    </a:ext>
                  </a:extLst>
                </a:gridCol>
              </a:tblGrid>
              <a:tr h="463702">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Empirical studies in reverse engineering: state of the art and future trends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74862">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b="0" i="0" u="none" strike="noStrike" cap="none" dirty="0" err="1">
                          <a:solidFill>
                            <a:schemeClr val="dk1"/>
                          </a:solidFill>
                          <a:effectLst/>
                          <a:latin typeface="Calibri"/>
                          <a:ea typeface="Calibri"/>
                          <a:cs typeface="Calibri"/>
                          <a:sym typeface="Arial"/>
                        </a:rPr>
                        <a:t>Tonella</a:t>
                      </a:r>
                      <a:r>
                        <a:rPr lang="en-IN" sz="1400" b="0" i="0" u="none" strike="noStrike" cap="none" dirty="0">
                          <a:solidFill>
                            <a:schemeClr val="dk1"/>
                          </a:solidFill>
                          <a:effectLst/>
                          <a:latin typeface="Calibri"/>
                          <a:ea typeface="Calibri"/>
                          <a:cs typeface="Calibri"/>
                          <a:sym typeface="Arial"/>
                        </a:rPr>
                        <a:t>, P., </a:t>
                      </a:r>
                      <a:r>
                        <a:rPr lang="en-IN" sz="1400" b="0" i="0" u="none" strike="noStrike" cap="none" dirty="0" err="1">
                          <a:solidFill>
                            <a:schemeClr val="dk1"/>
                          </a:solidFill>
                          <a:effectLst/>
                          <a:latin typeface="Calibri"/>
                          <a:ea typeface="Calibri"/>
                          <a:cs typeface="Calibri"/>
                          <a:sym typeface="Arial"/>
                        </a:rPr>
                        <a:t>Torchiano</a:t>
                      </a:r>
                      <a:r>
                        <a:rPr lang="en-IN" sz="1400" b="0" i="0" u="none" strike="noStrike" cap="none" dirty="0">
                          <a:solidFill>
                            <a:schemeClr val="dk1"/>
                          </a:solidFill>
                          <a:effectLst/>
                          <a:latin typeface="Calibri"/>
                          <a:ea typeface="Calibri"/>
                          <a:cs typeface="Calibri"/>
                          <a:sym typeface="Arial"/>
                        </a:rPr>
                        <a:t>, M., Du </a:t>
                      </a:r>
                      <a:r>
                        <a:rPr lang="en-IN" sz="1400" b="0" i="0" u="none" strike="noStrike" cap="none" dirty="0" err="1">
                          <a:solidFill>
                            <a:schemeClr val="dk1"/>
                          </a:solidFill>
                          <a:effectLst/>
                          <a:latin typeface="Calibri"/>
                          <a:ea typeface="Calibri"/>
                          <a:cs typeface="Calibri"/>
                          <a:sym typeface="Arial"/>
                        </a:rPr>
                        <a:t>Bois</a:t>
                      </a:r>
                      <a:r>
                        <a:rPr lang="en-IN" sz="1400" b="0" i="0" u="none" strike="noStrike" cap="none" dirty="0">
                          <a:solidFill>
                            <a:schemeClr val="dk1"/>
                          </a:solidFill>
                          <a:effectLst/>
                          <a:latin typeface="Calibri"/>
                          <a:ea typeface="Calibri"/>
                          <a:cs typeface="Calibri"/>
                          <a:sym typeface="Arial"/>
                        </a:rPr>
                        <a:t>, B. </a:t>
                      </a:r>
                      <a:r>
                        <a:rPr lang="en-IN" sz="1400" b="0" i="1" u="none" strike="noStrike" cap="none" dirty="0">
                          <a:solidFill>
                            <a:schemeClr val="dk1"/>
                          </a:solidFill>
                          <a:effectLst/>
                          <a:latin typeface="Calibri"/>
                          <a:ea typeface="Calibri"/>
                          <a:cs typeface="Calibri"/>
                          <a:sym typeface="Arial"/>
                        </a:rPr>
                        <a:t>et al.</a:t>
                      </a:r>
                      <a:endParaRPr sz="1400" dirty="0"/>
                    </a:p>
                  </a:txBody>
                  <a:tcPr marL="91450" marR="91450" marT="45725" marB="45725"/>
                </a:tc>
                <a:extLst>
                  <a:ext uri="{0D108BD9-81ED-4DB2-BD59-A6C34878D82A}">
                    <a16:rowId xmlns:a16="http://schemas.microsoft.com/office/drawing/2014/main" val="10001"/>
                  </a:ext>
                </a:extLst>
              </a:tr>
              <a:tr h="272788">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Empirical Software Engineering</a:t>
                      </a:r>
                      <a:endParaRPr sz="1400" dirty="0"/>
                    </a:p>
                  </a:txBody>
                  <a:tcPr marL="91450" marR="91450" marT="45725" marB="45725"/>
                </a:tc>
                <a:extLst>
                  <a:ext uri="{0D108BD9-81ED-4DB2-BD59-A6C34878D82A}">
                    <a16:rowId xmlns:a16="http://schemas.microsoft.com/office/drawing/2014/main" val="10002"/>
                  </a:ext>
                </a:extLst>
              </a:tr>
              <a:tr h="339151">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2007</a:t>
                      </a:r>
                      <a:endParaRPr sz="1400" dirty="0"/>
                    </a:p>
                  </a:txBody>
                  <a:tcPr marL="91450" marR="91450" marT="45725" marB="45725"/>
                </a:tc>
                <a:extLst>
                  <a:ext uri="{0D108BD9-81ED-4DB2-BD59-A6C34878D82A}">
                    <a16:rowId xmlns:a16="http://schemas.microsoft.com/office/drawing/2014/main" val="10003"/>
                  </a:ext>
                </a:extLst>
              </a:tr>
              <a:tr h="272788">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 12</a:t>
                      </a:r>
                      <a:endParaRPr sz="1400" dirty="0"/>
                    </a:p>
                  </a:txBody>
                  <a:tcPr marL="91450" marR="91450" marT="45725" marB="45725"/>
                </a:tc>
                <a:extLst>
                  <a:ext uri="{0D108BD9-81ED-4DB2-BD59-A6C34878D82A}">
                    <a16:rowId xmlns:a16="http://schemas.microsoft.com/office/drawing/2014/main" val="10004"/>
                  </a:ext>
                </a:extLst>
              </a:tr>
              <a:tr h="331787">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1573-7616</a:t>
                      </a:r>
                      <a:endParaRPr sz="1400" dirty="0"/>
                    </a:p>
                  </a:txBody>
                  <a:tcPr marL="91450" marR="91450" marT="45725" marB="45725"/>
                </a:tc>
                <a:extLst>
                  <a:ext uri="{0D108BD9-81ED-4DB2-BD59-A6C34878D82A}">
                    <a16:rowId xmlns:a16="http://schemas.microsoft.com/office/drawing/2014/main" val="10005"/>
                  </a:ext>
                </a:extLst>
              </a:tr>
              <a:tr h="654634">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https://doi.org/10.1007/s10664-007-9037-5</a:t>
                      </a:r>
                      <a:endParaRPr sz="1400" dirty="0"/>
                    </a:p>
                  </a:txBody>
                  <a:tcPr marL="91450" marR="91450" marT="45725" marB="45725"/>
                </a:tc>
                <a:extLst>
                  <a:ext uri="{0D108BD9-81ED-4DB2-BD59-A6C34878D82A}">
                    <a16:rowId xmlns:a16="http://schemas.microsoft.com/office/drawing/2014/main" val="10006"/>
                  </a:ext>
                </a:extLst>
              </a:tr>
              <a:tr h="1582021">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Starting with the aim of modernizing legacy systems, often written in old programming languages, reverse engineering has extended its applicability to virtually every kind of software system. Moreover, the methods originally designed to recover a diagrammatic, high-level view of the target system have been extended to address several other problems faced by programmers when they need to understand and modify existing software. The authors’ position is that the next stage of development for this discipline will necessarily be based on empirical evaluation of methods. In fact, this evaluation is required to gain knowledge about the actual effects of applying a given approach, as well as to convince the end users of the positive cost–benefit trade offs. The contribution of this paper to the state of the art is a roadmap for the future research in the field, which includes: clarifying the scope of investigation, defining a reference taxonomy, and adopting a common framework for the execution of the experiments.</a:t>
                      </a:r>
                      <a:endParaRPr sz="1100" dirty="0"/>
                    </a:p>
                  </a:txBody>
                  <a:tcPr marL="91450" marR="91450" marT="45725" marB="45725"/>
                </a:tc>
                <a:extLst>
                  <a:ext uri="{0D108BD9-81ED-4DB2-BD59-A6C34878D82A}">
                    <a16:rowId xmlns:a16="http://schemas.microsoft.com/office/drawing/2014/main" val="10007"/>
                  </a:ext>
                </a:extLst>
              </a:tr>
              <a:tr h="1609297">
                <a:tc>
                  <a:txBody>
                    <a:bodyPr/>
                    <a:lstStyle/>
                    <a:p>
                      <a:pPr marL="0" marR="0" lvl="0" indent="0" algn="l" rtl="0">
                        <a:lnSpc>
                          <a:spcPct val="100000"/>
                        </a:lnSpc>
                        <a:spcBef>
                          <a:spcPts val="0"/>
                        </a:spcBef>
                        <a:spcAft>
                          <a:spcPts val="0"/>
                        </a:spcAft>
                        <a:buClr>
                          <a:schemeClr val="dk1"/>
                        </a:buClr>
                        <a:buSzPts val="1400"/>
                        <a:buFont typeface="Calibri"/>
                        <a:buNone/>
                      </a:pPr>
                      <a:r>
                        <a:rPr lang="en-IN" sz="1400" dirty="0"/>
                        <a:t>Rewrite the above sentences in your own words (minimum 4-5), avoid using words like I, WE, YOU, THEY, THEM), -stick to third person language, active voice, present tense</a:t>
                      </a:r>
                      <a:endParaRPr sz="14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g13c5a5cb7a0_0_1323"/>
          <p:cNvSpPr txBox="1">
            <a:spLocks noGrp="1"/>
          </p:cNvSpPr>
          <p:nvPr>
            <p:ph type="title"/>
          </p:nvPr>
        </p:nvSpPr>
        <p:spPr>
          <a:xfrm>
            <a:off x="664949" y="1"/>
            <a:ext cx="7144500" cy="67842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5.2: Type topic &amp; subtopic 5 in Google Scholar, identify papers from reputed publishers and having high citations (&gt; 10)</a:t>
            </a:r>
            <a:endParaRPr sz="1800" dirty="0"/>
          </a:p>
        </p:txBody>
      </p:sp>
      <p:graphicFrame>
        <p:nvGraphicFramePr>
          <p:cNvPr id="1507" name="Google Shape;1507;g13c5a5cb7a0_0_1323"/>
          <p:cNvGraphicFramePr/>
          <p:nvPr>
            <p:extLst>
              <p:ext uri="{D42A27DB-BD31-4B8C-83A1-F6EECF244321}">
                <p14:modId xmlns:p14="http://schemas.microsoft.com/office/powerpoint/2010/main" val="1184232818"/>
              </p:ext>
            </p:extLst>
          </p:nvPr>
        </p:nvGraphicFramePr>
        <p:xfrm>
          <a:off x="235973" y="560440"/>
          <a:ext cx="8809703" cy="8534490"/>
        </p:xfrm>
        <a:graphic>
          <a:graphicData uri="http://schemas.openxmlformats.org/drawingml/2006/table">
            <a:tbl>
              <a:tblPr firstRow="1" bandRow="1">
                <a:noFill/>
                <a:tableStyleId>{2DB7313F-EFAE-4E8B-8674-C2E3CAE458C8}</a:tableStyleId>
              </a:tblPr>
              <a:tblGrid>
                <a:gridCol w="2155708">
                  <a:extLst>
                    <a:ext uri="{9D8B030D-6E8A-4147-A177-3AD203B41FA5}">
                      <a16:colId xmlns:a16="http://schemas.microsoft.com/office/drawing/2014/main" val="20000"/>
                    </a:ext>
                  </a:extLst>
                </a:gridCol>
                <a:gridCol w="6653995">
                  <a:extLst>
                    <a:ext uri="{9D8B030D-6E8A-4147-A177-3AD203B41FA5}">
                      <a16:colId xmlns:a16="http://schemas.microsoft.com/office/drawing/2014/main" val="20001"/>
                    </a:ext>
                  </a:extLst>
                </a:gridCol>
              </a:tblGrid>
              <a:tr h="557912">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On the generation of requirements specifications from software engineering models: A systematic literature review</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395190">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Joaquín Nicolás, Ambrosio </a:t>
                      </a:r>
                      <a:r>
                        <a:rPr lang="en-IN" sz="1400" dirty="0" err="1"/>
                        <a:t>Toval</a:t>
                      </a:r>
                      <a:r>
                        <a:rPr lang="en-IN" sz="1400" dirty="0"/>
                        <a:t>,</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395190">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395190">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2009,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395190">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Volume 51, Issue 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4"/>
                  </a:ext>
                </a:extLst>
              </a:tr>
              <a:tr h="232468">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1291-1307</a:t>
                      </a:r>
                      <a:endParaRPr sz="1400" dirty="0"/>
                    </a:p>
                  </a:txBody>
                  <a:tcPr marL="91450" marR="91450" marT="45725" marB="45725"/>
                </a:tc>
                <a:extLst>
                  <a:ext uri="{0D108BD9-81ED-4DB2-BD59-A6C34878D82A}">
                    <a16:rowId xmlns:a16="http://schemas.microsoft.com/office/drawing/2014/main" val="10005"/>
                  </a:ext>
                </a:extLst>
              </a:tr>
              <a:tr h="557912">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https://doi.org/10.1016/j.infsof.2009.04.001.</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2208379">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r>
                        <a:rPr lang="en-US" sz="1200" b="0" i="0" u="none" strike="noStrike" cap="none" dirty="0">
                          <a:solidFill>
                            <a:schemeClr val="dk1"/>
                          </a:solidFill>
                          <a:effectLst/>
                          <a:latin typeface="Calibri"/>
                          <a:ea typeface="Calibri"/>
                          <a:cs typeface="Calibri"/>
                          <a:sym typeface="Arial"/>
                        </a:rPr>
                        <a:t>System and software requirements documents play a crucial role in software engineering in that they must both communicate requirements to clients in an understandable manner and define requirements in precise detail for system developers. The benefits of both lists of textual requirements (usually written in natural language) and software engineering models (usually specified in graphical form) can be brought together by combining the two approaches in the specification of system and software requirements documents. If, moreover, textual requirements are generated from models in an automatic or closely monitored form, the effort of specifying those requirements is reduced and the completeness of the specification and the management of the requirements traceability are improved. This paper presents a systematic review of the literature related to the generation of textual requirements specifications from software engineering models. These requirements lists both make the validation of requirements by clients easier and clarify the size of the project and the actual state of the requirements development. The study of the proposals to combine business (system) or software models and textual requirements, thereby, becomes relevant.</a:t>
                      </a:r>
                    </a:p>
                    <a:p>
                      <a:br>
                        <a:rPr lang="en-US" sz="1400" b="0" i="0" u="none" strike="noStrike" cap="none" dirty="0">
                          <a:solidFill>
                            <a:schemeClr val="dk1"/>
                          </a:solidFill>
                          <a:effectLst/>
                          <a:latin typeface="Calibri"/>
                          <a:ea typeface="Calibri"/>
                          <a:cs typeface="Calibri"/>
                          <a:sym typeface="Arial"/>
                        </a:rPr>
                      </a:br>
                      <a:endParaRPr sz="1400" dirty="0"/>
                    </a:p>
                  </a:txBody>
                  <a:tcPr marL="91450" marR="91450" marT="45725" marB="45725"/>
                </a:tc>
                <a:extLst>
                  <a:ext uri="{0D108BD9-81ED-4DB2-BD59-A6C34878D82A}">
                    <a16:rowId xmlns:a16="http://schemas.microsoft.com/office/drawing/2014/main" val="10007"/>
                  </a:ext>
                </a:extLst>
              </a:tr>
              <a:tr h="1371523">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g13c5a5cb7a0_0_1328"/>
          <p:cNvSpPr txBox="1">
            <a:spLocks noGrp="1"/>
          </p:cNvSpPr>
          <p:nvPr>
            <p:ph type="title"/>
          </p:nvPr>
        </p:nvSpPr>
        <p:spPr>
          <a:xfrm>
            <a:off x="403124" y="-255638"/>
            <a:ext cx="7344526" cy="105210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5.3: Type topic &amp; subtopic 5 in Google Scholar, identify papers from reputed publishers and having high citations (&gt; 10)</a:t>
            </a:r>
            <a:endParaRPr sz="1800" dirty="0"/>
          </a:p>
        </p:txBody>
      </p:sp>
      <p:graphicFrame>
        <p:nvGraphicFramePr>
          <p:cNvPr id="1513" name="Google Shape;1513;g13c5a5cb7a0_0_1328"/>
          <p:cNvGraphicFramePr/>
          <p:nvPr>
            <p:extLst>
              <p:ext uri="{D42A27DB-BD31-4B8C-83A1-F6EECF244321}">
                <p14:modId xmlns:p14="http://schemas.microsoft.com/office/powerpoint/2010/main" val="655031336"/>
              </p:ext>
            </p:extLst>
          </p:nvPr>
        </p:nvGraphicFramePr>
        <p:xfrm>
          <a:off x="474190" y="540774"/>
          <a:ext cx="8268200" cy="6614250"/>
        </p:xfrm>
        <a:graphic>
          <a:graphicData uri="http://schemas.openxmlformats.org/drawingml/2006/table">
            <a:tbl>
              <a:tblPr firstRow="1" bandRow="1">
                <a:noFill/>
                <a:tableStyleId>{2DB7313F-EFAE-4E8B-8674-C2E3CAE458C8}</a:tableStyleId>
              </a:tblPr>
              <a:tblGrid>
                <a:gridCol w="2054900">
                  <a:extLst>
                    <a:ext uri="{9D8B030D-6E8A-4147-A177-3AD203B41FA5}">
                      <a16:colId xmlns:a16="http://schemas.microsoft.com/office/drawing/2014/main" val="20000"/>
                    </a:ext>
                  </a:extLst>
                </a:gridCol>
                <a:gridCol w="6213300">
                  <a:extLst>
                    <a:ext uri="{9D8B030D-6E8A-4147-A177-3AD203B41FA5}">
                      <a16:colId xmlns:a16="http://schemas.microsoft.com/office/drawing/2014/main" val="20001"/>
                    </a:ext>
                  </a:extLst>
                </a:gridCol>
              </a:tblGrid>
              <a:tr h="680737">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Replication of empirical studies in software engineering research: a systematic mapping study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283646">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pt-BR" sz="1400" b="0" i="0" u="none" strike="noStrike" cap="none" dirty="0">
                          <a:solidFill>
                            <a:schemeClr val="dk1"/>
                          </a:solidFill>
                          <a:effectLst/>
                          <a:latin typeface="Calibri"/>
                          <a:ea typeface="Calibri"/>
                          <a:cs typeface="Calibri"/>
                          <a:sym typeface="Arial"/>
                        </a:rPr>
                        <a:t>da Silva, F.Q.B., Suassuna, M., França, A.C.C. </a:t>
                      </a:r>
                      <a:r>
                        <a:rPr lang="pt-BR" sz="1400" b="0" i="1" u="none" strike="noStrike" cap="none" dirty="0">
                          <a:solidFill>
                            <a:schemeClr val="dk1"/>
                          </a:solidFill>
                          <a:effectLst/>
                          <a:latin typeface="Calibri"/>
                          <a:ea typeface="Calibri"/>
                          <a:cs typeface="Calibri"/>
                          <a:sym typeface="Arial"/>
                        </a:rPr>
                        <a:t>et al.</a:t>
                      </a:r>
                      <a:endParaRPr sz="1400" dirty="0"/>
                    </a:p>
                  </a:txBody>
                  <a:tcPr marL="91450" marR="91450" marT="45725" marB="45725"/>
                </a:tc>
                <a:extLst>
                  <a:ext uri="{0D108BD9-81ED-4DB2-BD59-A6C34878D82A}">
                    <a16:rowId xmlns:a16="http://schemas.microsoft.com/office/drawing/2014/main" val="10001"/>
                  </a:ext>
                </a:extLst>
              </a:tr>
              <a:tr h="283646">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Empirical Software Engineering</a:t>
                      </a:r>
                      <a:endParaRPr sz="1400" dirty="0"/>
                    </a:p>
                  </a:txBody>
                  <a:tcPr marL="91450" marR="91450" marT="45725" marB="45725"/>
                </a:tc>
                <a:extLst>
                  <a:ext uri="{0D108BD9-81ED-4DB2-BD59-A6C34878D82A}">
                    <a16:rowId xmlns:a16="http://schemas.microsoft.com/office/drawing/2014/main" val="10002"/>
                  </a:ext>
                </a:extLst>
              </a:tr>
              <a:tr h="283646">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2014</a:t>
                      </a:r>
                      <a:endParaRPr sz="1400" dirty="0"/>
                    </a:p>
                  </a:txBody>
                  <a:tcPr marL="91450" marR="91450" marT="45725" marB="45725"/>
                </a:tc>
                <a:extLst>
                  <a:ext uri="{0D108BD9-81ED-4DB2-BD59-A6C34878D82A}">
                    <a16:rowId xmlns:a16="http://schemas.microsoft.com/office/drawing/2014/main" val="10003"/>
                  </a:ext>
                </a:extLst>
              </a:tr>
              <a:tr h="283646">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19</a:t>
                      </a:r>
                      <a:endParaRPr sz="1400" dirty="0"/>
                    </a:p>
                  </a:txBody>
                  <a:tcPr marL="91450" marR="91450" marT="45725" marB="45725"/>
                </a:tc>
                <a:extLst>
                  <a:ext uri="{0D108BD9-81ED-4DB2-BD59-A6C34878D82A}">
                    <a16:rowId xmlns:a16="http://schemas.microsoft.com/office/drawing/2014/main" val="10004"/>
                  </a:ext>
                </a:extLst>
              </a:tr>
              <a:tr h="283646">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1573-7616</a:t>
                      </a:r>
                      <a:endParaRPr sz="1400" dirty="0"/>
                    </a:p>
                  </a:txBody>
                  <a:tcPr marL="91450" marR="91450" marT="45725" marB="45725"/>
                </a:tc>
                <a:extLst>
                  <a:ext uri="{0D108BD9-81ED-4DB2-BD59-A6C34878D82A}">
                    <a16:rowId xmlns:a16="http://schemas.microsoft.com/office/drawing/2014/main" val="10005"/>
                  </a:ext>
                </a:extLst>
              </a:tr>
              <a:tr h="680737">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https://doi.org/10.1007/s10664-012-9227-7</a:t>
                      </a:r>
                      <a:endParaRPr sz="1400" dirty="0"/>
                    </a:p>
                  </a:txBody>
                  <a:tcPr marL="91450" marR="91450" marT="45725" marB="45725"/>
                </a:tc>
                <a:extLst>
                  <a:ext uri="{0D108BD9-81ED-4DB2-BD59-A6C34878D82A}">
                    <a16:rowId xmlns:a16="http://schemas.microsoft.com/office/drawing/2014/main" val="10006"/>
                  </a:ext>
                </a:extLst>
              </a:tr>
              <a:tr h="2269101">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In this article, we present a systematic mapping study of replications in software engineering. The goal is to plot the landscape of current published replications of empirical studies in software engineering research. We applied the systematic review method to search and select published articles, and to extract and synthesize data from the selected articles that reported replications. Our search retrieved more than 16,000 articles, from which we selected 96 articles, reporting 133 replications performed between 1994 and 2010, of 72 original studies. Nearly 70 % of the replications were published after 2004 and 70 % of these studies were internal replications. The topics of software requirements, software construction, and software quality concentrated over 55 % of the replications, while software design, configuration management, and software tools and methods were the topics with the smallest number of replications. We conclude that the number of replications has grown in the last few years, but the absolute number of replications is still small, in particular considering the breadth of topics in software engineering. We still need incentives to perform external replications, better standards to report empirical studies and their replications, and collaborative research agendas that could speed up development and publication of replications.</a:t>
                      </a:r>
                      <a:endParaRPr sz="1100" dirty="0"/>
                    </a:p>
                  </a:txBody>
                  <a:tcPr marL="91450" marR="91450" marT="45725" marB="45725"/>
                </a:tc>
                <a:extLst>
                  <a:ext uri="{0D108BD9-81ED-4DB2-BD59-A6C34878D82A}">
                    <a16:rowId xmlns:a16="http://schemas.microsoft.com/office/drawing/2014/main" val="10007"/>
                  </a:ext>
                </a:extLst>
              </a:tr>
              <a:tr h="1106191">
                <a:tc>
                  <a:txBody>
                    <a:bodyPr/>
                    <a:lstStyle/>
                    <a:p>
                      <a:pPr marL="0" marR="0" lvl="0" indent="0" algn="l" rtl="0">
                        <a:lnSpc>
                          <a:spcPct val="100000"/>
                        </a:lnSpc>
                        <a:spcBef>
                          <a:spcPts val="0"/>
                        </a:spcBef>
                        <a:spcAft>
                          <a:spcPts val="0"/>
                        </a:spcAft>
                        <a:buClr>
                          <a:schemeClr val="dk1"/>
                        </a:buClr>
                        <a:buSzPts val="1400"/>
                        <a:buFont typeface="Calibri"/>
                        <a:buNone/>
                      </a:pPr>
                      <a:r>
                        <a:rPr lang="en-IN" sz="1200" dirty="0"/>
                        <a:t>Rewrite the above sentences in your own words (minimum 4-5), avoid using words like I, WE, YOU, THEY, THEM), -stick to third person language, active voice, present tense</a:t>
                      </a:r>
                      <a:endParaRPr sz="1200" dirty="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g13c5a5cb7a0_0_1333"/>
          <p:cNvSpPr txBox="1">
            <a:spLocks noGrp="1"/>
          </p:cNvSpPr>
          <p:nvPr>
            <p:ph type="title"/>
          </p:nvPr>
        </p:nvSpPr>
        <p:spPr>
          <a:xfrm>
            <a:off x="304800" y="0"/>
            <a:ext cx="7554149" cy="7374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5.4: Type topic &amp; subtopic 5 in Google Scholar, identify papers from reputed publishers and having high citations (&gt; 10)</a:t>
            </a:r>
            <a:endParaRPr sz="1800" dirty="0"/>
          </a:p>
        </p:txBody>
      </p:sp>
      <p:graphicFrame>
        <p:nvGraphicFramePr>
          <p:cNvPr id="1519" name="Google Shape;1519;g13c5a5cb7a0_0_1333"/>
          <p:cNvGraphicFramePr/>
          <p:nvPr>
            <p:extLst>
              <p:ext uri="{D42A27DB-BD31-4B8C-83A1-F6EECF244321}">
                <p14:modId xmlns:p14="http://schemas.microsoft.com/office/powerpoint/2010/main" val="2927714767"/>
              </p:ext>
            </p:extLst>
          </p:nvPr>
        </p:nvGraphicFramePr>
        <p:xfrm>
          <a:off x="216309" y="619434"/>
          <a:ext cx="8731045" cy="6858090"/>
        </p:xfrm>
        <a:graphic>
          <a:graphicData uri="http://schemas.openxmlformats.org/drawingml/2006/table">
            <a:tbl>
              <a:tblPr firstRow="1" bandRow="1">
                <a:noFill/>
                <a:tableStyleId>{2DB7313F-EFAE-4E8B-8674-C2E3CAE458C8}</a:tableStyleId>
              </a:tblPr>
              <a:tblGrid>
                <a:gridCol w="2169931">
                  <a:extLst>
                    <a:ext uri="{9D8B030D-6E8A-4147-A177-3AD203B41FA5}">
                      <a16:colId xmlns:a16="http://schemas.microsoft.com/office/drawing/2014/main" val="20000"/>
                    </a:ext>
                  </a:extLst>
                </a:gridCol>
                <a:gridCol w="6561114">
                  <a:extLst>
                    <a:ext uri="{9D8B030D-6E8A-4147-A177-3AD203B41FA5}">
                      <a16:colId xmlns:a16="http://schemas.microsoft.com/office/drawing/2014/main" val="20001"/>
                    </a:ext>
                  </a:extLst>
                </a:gridCol>
              </a:tblGrid>
              <a:tr h="663301">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Identifying, categorizing and mitigating threats to validity in software engineering secondary studies</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469841">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Apostolos </a:t>
                      </a:r>
                      <a:r>
                        <a:rPr lang="en-IN" sz="1400" dirty="0" err="1"/>
                        <a:t>Ampatzoglou</a:t>
                      </a:r>
                      <a:r>
                        <a:rPr lang="en-IN" sz="1400" dirty="0"/>
                        <a:t>, </a:t>
                      </a:r>
                      <a:r>
                        <a:rPr lang="en-IN" sz="1400" dirty="0" err="1"/>
                        <a:t>Stamatia</a:t>
                      </a:r>
                      <a:r>
                        <a:rPr lang="en-IN" sz="1400" dirty="0"/>
                        <a:t> Bibi, Paris </a:t>
                      </a:r>
                      <a:r>
                        <a:rPr lang="en-IN" sz="1400" dirty="0" err="1"/>
                        <a:t>Avgeriou</a:t>
                      </a:r>
                      <a:r>
                        <a:rPr lang="en-IN" sz="1400" dirty="0"/>
                        <a:t>, Marijn Verbeek, Alexander </a:t>
                      </a:r>
                      <a:r>
                        <a:rPr lang="en-IN" sz="1400" dirty="0" err="1"/>
                        <a:t>Chatzigeorgiou</a:t>
                      </a:r>
                      <a:endParaRPr sz="1400" dirty="0"/>
                    </a:p>
                  </a:txBody>
                  <a:tcPr marL="91450" marR="91450" marT="45725" marB="45725"/>
                </a:tc>
                <a:extLst>
                  <a:ext uri="{0D108BD9-81ED-4DB2-BD59-A6C34878D82A}">
                    <a16:rowId xmlns:a16="http://schemas.microsoft.com/office/drawing/2014/main" val="10001"/>
                  </a:ext>
                </a:extLst>
              </a:tr>
              <a:tr h="469841">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IN" sz="1400" dirty="0"/>
                        <a:t>Information and Software Technology,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469841">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2019,</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3"/>
                  </a:ext>
                </a:extLst>
              </a:tr>
              <a:tr h="276381">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106</a:t>
                      </a:r>
                      <a:endParaRPr sz="1400" dirty="0"/>
                    </a:p>
                  </a:txBody>
                  <a:tcPr marL="91450" marR="91450" marT="45725" marB="45725"/>
                </a:tc>
                <a:extLst>
                  <a:ext uri="{0D108BD9-81ED-4DB2-BD59-A6C34878D82A}">
                    <a16:rowId xmlns:a16="http://schemas.microsoft.com/office/drawing/2014/main" val="10004"/>
                  </a:ext>
                </a:extLst>
              </a:tr>
              <a:tr h="296499">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201-230</a:t>
                      </a:r>
                      <a:endParaRPr sz="1400" dirty="0"/>
                    </a:p>
                  </a:txBody>
                  <a:tcPr marL="91450" marR="91450" marT="45725" marB="45725"/>
                </a:tc>
                <a:extLst>
                  <a:ext uri="{0D108BD9-81ED-4DB2-BD59-A6C34878D82A}">
                    <a16:rowId xmlns:a16="http://schemas.microsoft.com/office/drawing/2014/main" val="10005"/>
                  </a:ext>
                </a:extLst>
              </a:tr>
              <a:tr h="663301">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https://doi.org/10.1016/j.infsof.2018.10.006.</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1298957">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Secondary studies are vulnerable to threats to validity. Although, mitigating these threats is crucial for the credibility of these studies, we currently lack a systematic approach to identify, categorize and mitigate threats to validity for secondary studies. Our results suggest that in recent years, secondary studies are more likely to report their threats to validity. However, the presentation of such threats is rather ad hoc, e.g., the same threat may be presented with a different name, or under a different category. To alleviate this problem, we propose a </a:t>
                      </a:r>
                      <a:r>
                        <a:rPr lang="en-US" sz="1100" b="0" i="0" u="none" strike="noStrike" cap="none" dirty="0">
                          <a:solidFill>
                            <a:schemeClr val="dk1"/>
                          </a:solidFill>
                          <a:effectLst/>
                          <a:latin typeface="Calibri"/>
                          <a:ea typeface="Calibri"/>
                          <a:cs typeface="Calibri"/>
                          <a:sym typeface="Arial"/>
                          <a:hlinkClick r:id="rId3" tooltip="Learn more about classification from ScienceDirect's AI-generated Topic Pages"/>
                        </a:rPr>
                        <a:t>classification</a:t>
                      </a:r>
                      <a:r>
                        <a:rPr lang="en-US" sz="1100" b="0" i="0" u="none" strike="noStrike" cap="none" dirty="0">
                          <a:solidFill>
                            <a:schemeClr val="dk1"/>
                          </a:solidFill>
                          <a:effectLst/>
                          <a:latin typeface="Calibri"/>
                          <a:ea typeface="Calibri"/>
                          <a:cs typeface="Calibri"/>
                          <a:sym typeface="Arial"/>
                        </a:rPr>
                        <a:t> schema for reporting threats to validity and possible </a:t>
                      </a:r>
                      <a:r>
                        <a:rPr lang="en-US" sz="1100" b="0" i="0" u="none" strike="noStrike" cap="none" dirty="0">
                          <a:solidFill>
                            <a:schemeClr val="dk1"/>
                          </a:solidFill>
                          <a:effectLst/>
                          <a:latin typeface="Calibri"/>
                          <a:ea typeface="Calibri"/>
                          <a:cs typeface="Calibri"/>
                          <a:sym typeface="Arial"/>
                          <a:hlinkClick r:id="rId4" tooltip="Learn more about mitigation actions from ScienceDirect's AI-generated Topic Pages"/>
                        </a:rPr>
                        <a:t>mitigation actions</a:t>
                      </a:r>
                      <a:r>
                        <a:rPr lang="en-US" sz="1100" b="0" i="0" u="none" strike="noStrike" cap="none" dirty="0">
                          <a:solidFill>
                            <a:schemeClr val="dk1"/>
                          </a:solidFill>
                          <a:effectLst/>
                          <a:latin typeface="Calibri"/>
                          <a:ea typeface="Calibri"/>
                          <a:cs typeface="Calibri"/>
                          <a:sym typeface="Arial"/>
                        </a:rPr>
                        <a:t>. Both the </a:t>
                      </a:r>
                      <a:r>
                        <a:rPr lang="en-US" sz="1100" b="0" i="0" u="none" strike="noStrike" cap="none" dirty="0">
                          <a:solidFill>
                            <a:schemeClr val="dk1"/>
                          </a:solidFill>
                          <a:effectLst/>
                          <a:latin typeface="Calibri"/>
                          <a:ea typeface="Calibri"/>
                          <a:cs typeface="Calibri"/>
                          <a:sym typeface="Arial"/>
                          <a:hlinkClick r:id="rId3" tooltip="Learn more about classification from ScienceDirect's AI-generated Topic Pages"/>
                        </a:rPr>
                        <a:t>classification</a:t>
                      </a:r>
                      <a:r>
                        <a:rPr lang="en-US" sz="1100" b="0" i="0" u="none" strike="noStrike" cap="none" dirty="0">
                          <a:solidFill>
                            <a:schemeClr val="dk1"/>
                          </a:solidFill>
                          <a:effectLst/>
                          <a:latin typeface="Calibri"/>
                          <a:ea typeface="Calibri"/>
                          <a:cs typeface="Calibri"/>
                          <a:sym typeface="Arial"/>
                        </a:rPr>
                        <a:t> of threats and the associated mitigation actions have been validated by an empirical study, i.e., Delphi rounds with experts.</a:t>
                      </a:r>
                      <a:endParaRPr sz="1100" dirty="0"/>
                    </a:p>
                  </a:txBody>
                  <a:tcPr marL="91450" marR="91450" marT="45725" marB="45725"/>
                </a:tc>
                <a:extLst>
                  <a:ext uri="{0D108BD9-81ED-4DB2-BD59-A6C34878D82A}">
                    <a16:rowId xmlns:a16="http://schemas.microsoft.com/office/drawing/2014/main" val="10007"/>
                  </a:ext>
                </a:extLst>
              </a:tr>
              <a:tr h="1630603">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1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13c5a5cb7a0_0_99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Step 3: Important sentences from “Domain + Topic” from </a:t>
            </a:r>
            <a:r>
              <a:rPr lang="en-IN" b="1">
                <a:solidFill>
                  <a:srgbClr val="7030A0"/>
                </a:solidFill>
              </a:rPr>
              <a:t>Google Search</a:t>
            </a:r>
            <a:endParaRPr b="1">
              <a:solidFill>
                <a:srgbClr val="7030A0"/>
              </a:solidFill>
            </a:endParaRPr>
          </a:p>
        </p:txBody>
      </p:sp>
      <p:graphicFrame>
        <p:nvGraphicFramePr>
          <p:cNvPr id="1054" name="Google Shape;1054;g13c5a5cb7a0_0_990"/>
          <p:cNvGraphicFramePr/>
          <p:nvPr>
            <p:extLst>
              <p:ext uri="{D42A27DB-BD31-4B8C-83A1-F6EECF244321}">
                <p14:modId xmlns:p14="http://schemas.microsoft.com/office/powerpoint/2010/main" val="423573708"/>
              </p:ext>
            </p:extLst>
          </p:nvPr>
        </p:nvGraphicFramePr>
        <p:xfrm>
          <a:off x="628650" y="1803460"/>
          <a:ext cx="7886700" cy="5054540"/>
        </p:xfrm>
        <a:graphic>
          <a:graphicData uri="http://schemas.openxmlformats.org/drawingml/2006/table">
            <a:tbl>
              <a:tblPr firstRow="1" bandRow="1">
                <a:noFill/>
                <a:tableStyleId>{2DB7313F-EFAE-4E8B-8674-C2E3CAE458C8}</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1061650">
                <a:tc>
                  <a:txBody>
                    <a:bodyPr/>
                    <a:lstStyle/>
                    <a:p>
                      <a:pPr marL="0" marR="0" lvl="0" indent="0" algn="l" rtl="0">
                        <a:spcBef>
                          <a:spcPts val="0"/>
                        </a:spcBef>
                        <a:spcAft>
                          <a:spcPts val="0"/>
                        </a:spcAft>
                        <a:buNone/>
                      </a:pPr>
                      <a:r>
                        <a:rPr lang="en-IN" sz="1800"/>
                        <a:t>Literature sentences (5 sentences)</a:t>
                      </a:r>
                      <a:endParaRPr sz="1800"/>
                    </a:p>
                  </a:txBody>
                  <a:tcPr marL="91450" marR="91450" marT="45725" marB="45725"/>
                </a:tc>
                <a:tc>
                  <a:txBody>
                    <a:bodyPr/>
                    <a:lstStyle/>
                    <a:p>
                      <a:pPr marL="0" marR="0" lvl="0" indent="0" algn="l" rtl="0">
                        <a:spcBef>
                          <a:spcPts val="0"/>
                        </a:spcBef>
                        <a:spcAft>
                          <a:spcPts val="0"/>
                        </a:spcAft>
                        <a:buNone/>
                      </a:pPr>
                      <a:r>
                        <a:rPr lang="en-IN" sz="1800"/>
                        <a:t>Rewritten sentences from the student (4-5 sentences)</a:t>
                      </a:r>
                      <a:endParaRPr sz="1800"/>
                    </a:p>
                  </a:txBody>
                  <a:tcPr marL="91450" marR="91450" marT="45725" marB="45725"/>
                </a:tc>
                <a:extLst>
                  <a:ext uri="{0D108BD9-81ED-4DB2-BD59-A6C34878D82A}">
                    <a16:rowId xmlns:a16="http://schemas.microsoft.com/office/drawing/2014/main" val="10000"/>
                  </a:ext>
                </a:extLst>
              </a:tr>
              <a:tr h="3686525">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 -Survey is a method of research aiming to gather data from a large population of interest.</a:t>
                      </a:r>
                    </a:p>
                    <a:p>
                      <a:pPr marL="0" indent="0">
                        <a:buFontTx/>
                        <a:buNone/>
                      </a:pPr>
                      <a:r>
                        <a:rPr lang="en-US" sz="1400" b="0" i="0" u="none" strike="noStrike" cap="none" dirty="0">
                          <a:solidFill>
                            <a:schemeClr val="dk1"/>
                          </a:solidFill>
                          <a:effectLst/>
                          <a:latin typeface="Calibri"/>
                          <a:ea typeface="Calibri"/>
                          <a:cs typeface="Calibri"/>
                          <a:sym typeface="Arial"/>
                        </a:rPr>
                        <a:t>-Despite being extensively used in software engineering, survey-based research faces several challenges.</a:t>
                      </a:r>
                    </a:p>
                    <a:p>
                      <a:pPr marL="0" indent="0">
                        <a:buFontTx/>
                        <a:buNone/>
                      </a:pPr>
                      <a:r>
                        <a:rPr lang="en-US" sz="1400" b="0" i="0" u="none" strike="noStrike" cap="none" dirty="0">
                          <a:solidFill>
                            <a:schemeClr val="dk1"/>
                          </a:solidFill>
                          <a:effectLst/>
                          <a:latin typeface="Calibri"/>
                          <a:ea typeface="Calibri"/>
                          <a:cs typeface="Calibri"/>
                          <a:sym typeface="Arial"/>
                        </a:rPr>
                        <a:t>-Survey-based research in software engineering has its particular challenges, as illustrated by several articles in this review.</a:t>
                      </a:r>
                    </a:p>
                    <a:p>
                      <a:pPr marL="0" indent="0">
                        <a:buFontTx/>
                        <a:buNone/>
                      </a:pPr>
                      <a:r>
                        <a:rPr lang="en-US" sz="1400" b="0" i="0" u="none" strike="noStrike" cap="none" dirty="0">
                          <a:solidFill>
                            <a:schemeClr val="dk1"/>
                          </a:solidFill>
                          <a:effectLst/>
                          <a:latin typeface="Calibri"/>
                          <a:ea typeface="Calibri"/>
                          <a:cs typeface="Calibri"/>
                          <a:sym typeface="Arial"/>
                        </a:rPr>
                        <a:t>-The annotated review can contribute by raising awareness of such challenges and present the proper recommendations to overcome them.</a:t>
                      </a:r>
                    </a:p>
                    <a:p>
                      <a:r>
                        <a:rPr lang="en-US" sz="1800" b="0" i="0" u="none" strike="noStrike" cap="none" dirty="0">
                          <a:solidFill>
                            <a:schemeClr val="dk1"/>
                          </a:solidFill>
                          <a:effectLst/>
                          <a:latin typeface="Calibri"/>
                          <a:ea typeface="Calibri"/>
                          <a:cs typeface="Calibri"/>
                          <a:sym typeface="Arial"/>
                        </a:rPr>
                        <a:t>-</a:t>
                      </a:r>
                      <a:r>
                        <a:rPr lang="en-US" sz="1400" b="0" i="0" u="none" strike="noStrike" cap="none" dirty="0">
                          <a:solidFill>
                            <a:schemeClr val="dk1"/>
                          </a:solidFill>
                          <a:effectLst/>
                          <a:latin typeface="Calibri"/>
                          <a:ea typeface="Calibri"/>
                          <a:cs typeface="Calibri"/>
                          <a:sym typeface="Arial"/>
                        </a:rPr>
                        <a:t>Survey is a method of research aiming to gather data from a large population of interest. Despite being extensively used in software engineering, survey-based research faces several challenges, such as selecting a representative population sample and designing the data collection instruments.</a:t>
                      </a:r>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g13c5a5cb7a0_0_1338"/>
          <p:cNvSpPr txBox="1">
            <a:spLocks noGrp="1"/>
          </p:cNvSpPr>
          <p:nvPr>
            <p:ph type="title"/>
          </p:nvPr>
        </p:nvSpPr>
        <p:spPr>
          <a:xfrm>
            <a:off x="474190" y="0"/>
            <a:ext cx="7310659" cy="79646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Calibri"/>
              <a:buNone/>
            </a:pPr>
            <a:r>
              <a:rPr lang="en-IN" sz="1800" dirty="0"/>
              <a:t>Subtopic 5.5: Type topic &amp; subtopic 5 in Google Scholar, identify papers from reputed publishers and having high citations (&gt; 10)</a:t>
            </a:r>
            <a:endParaRPr sz="1800" dirty="0"/>
          </a:p>
        </p:txBody>
      </p:sp>
      <p:graphicFrame>
        <p:nvGraphicFramePr>
          <p:cNvPr id="1525" name="Google Shape;1525;g13c5a5cb7a0_0_1338"/>
          <p:cNvGraphicFramePr/>
          <p:nvPr>
            <p:extLst>
              <p:ext uri="{D42A27DB-BD31-4B8C-83A1-F6EECF244321}">
                <p14:modId xmlns:p14="http://schemas.microsoft.com/office/powerpoint/2010/main" val="1005773056"/>
              </p:ext>
            </p:extLst>
          </p:nvPr>
        </p:nvGraphicFramePr>
        <p:xfrm>
          <a:off x="245805" y="678426"/>
          <a:ext cx="8563897" cy="7696552"/>
        </p:xfrm>
        <a:graphic>
          <a:graphicData uri="http://schemas.openxmlformats.org/drawingml/2006/table">
            <a:tbl>
              <a:tblPr firstRow="1" bandRow="1">
                <a:noFill/>
                <a:tableStyleId>{2DB7313F-EFAE-4E8B-8674-C2E3CAE458C8}</a:tableStyleId>
              </a:tblPr>
              <a:tblGrid>
                <a:gridCol w="2128389">
                  <a:extLst>
                    <a:ext uri="{9D8B030D-6E8A-4147-A177-3AD203B41FA5}">
                      <a16:colId xmlns:a16="http://schemas.microsoft.com/office/drawing/2014/main" val="20000"/>
                    </a:ext>
                  </a:extLst>
                </a:gridCol>
                <a:gridCol w="6435508">
                  <a:extLst>
                    <a:ext uri="{9D8B030D-6E8A-4147-A177-3AD203B41FA5}">
                      <a16:colId xmlns:a16="http://schemas.microsoft.com/office/drawing/2014/main" val="20001"/>
                    </a:ext>
                  </a:extLst>
                </a:gridCol>
              </a:tblGrid>
              <a:tr h="713646">
                <a:tc>
                  <a:txBody>
                    <a:bodyPr/>
                    <a:lstStyle/>
                    <a:p>
                      <a:pPr marL="0" marR="0" lvl="0" indent="0" algn="l" rtl="0">
                        <a:spcBef>
                          <a:spcPts val="0"/>
                        </a:spcBef>
                        <a:spcAft>
                          <a:spcPts val="0"/>
                        </a:spcAft>
                        <a:buNone/>
                      </a:pPr>
                      <a:r>
                        <a:rPr lang="en-IN" sz="1400"/>
                        <a:t>Title of the paper</a:t>
                      </a:r>
                      <a:endParaRPr sz="14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effectLst/>
                          <a:latin typeface="Calibri"/>
                          <a:ea typeface="Calibri"/>
                          <a:cs typeface="Calibri"/>
                          <a:sym typeface="Arial"/>
                        </a:rPr>
                        <a:t>Kanban in software engineering: A systematic mapping study</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0"/>
                  </a:ext>
                </a:extLst>
              </a:tr>
              <a:tr h="535938">
                <a:tc>
                  <a:txBody>
                    <a:bodyPr/>
                    <a:lstStyle/>
                    <a:p>
                      <a:pPr marL="0" marR="0" lvl="0" indent="0" algn="l" rtl="0">
                        <a:spcBef>
                          <a:spcPts val="0"/>
                        </a:spcBef>
                        <a:spcAft>
                          <a:spcPts val="0"/>
                        </a:spcAft>
                        <a:buNone/>
                      </a:pPr>
                      <a:r>
                        <a:rPr lang="en-IN" sz="1400"/>
                        <a:t>Authors</a:t>
                      </a:r>
                      <a:endParaRPr sz="1400"/>
                    </a:p>
                  </a:txBody>
                  <a:tcPr marL="91450" marR="91450" marT="45725" marB="45725"/>
                </a:tc>
                <a:tc>
                  <a:txBody>
                    <a:bodyPr/>
                    <a:lstStyle/>
                    <a:p>
                      <a:pPr marL="0" marR="0" lvl="0" indent="0" algn="l" rtl="0">
                        <a:spcBef>
                          <a:spcPts val="0"/>
                        </a:spcBef>
                        <a:spcAft>
                          <a:spcPts val="0"/>
                        </a:spcAft>
                        <a:buNone/>
                      </a:pPr>
                      <a:r>
                        <a:rPr lang="en-IN" sz="1400" dirty="0"/>
                        <a:t>Muhammad </a:t>
                      </a:r>
                      <a:r>
                        <a:rPr lang="en-IN" sz="1400" dirty="0" err="1"/>
                        <a:t>Ovais</a:t>
                      </a:r>
                      <a:r>
                        <a:rPr lang="en-IN" sz="1400" dirty="0"/>
                        <a:t> Ahmad, Denis Dennehy, Kieran Conboy, Markku </a:t>
                      </a:r>
                      <a:r>
                        <a:rPr lang="en-IN" sz="1400" dirty="0" err="1"/>
                        <a:t>Oivo</a:t>
                      </a:r>
                      <a:r>
                        <a:rPr lang="en-IN" sz="1400" dirty="0"/>
                        <a:t>,</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1"/>
                  </a:ext>
                </a:extLst>
              </a:tr>
              <a:tr h="535938">
                <a:tc>
                  <a:txBody>
                    <a:bodyPr/>
                    <a:lstStyle/>
                    <a:p>
                      <a:pPr marL="0" marR="0" lvl="0" indent="0" algn="l" rtl="0">
                        <a:spcBef>
                          <a:spcPts val="0"/>
                        </a:spcBef>
                        <a:spcAft>
                          <a:spcPts val="0"/>
                        </a:spcAft>
                        <a:buNone/>
                      </a:pPr>
                      <a:r>
                        <a:rPr lang="en-IN" sz="1400"/>
                        <a:t>Journal Name</a:t>
                      </a:r>
                      <a:endParaRPr sz="1400"/>
                    </a:p>
                  </a:txBody>
                  <a:tcPr marL="91450" marR="91450" marT="45725" marB="45725"/>
                </a:tc>
                <a:tc>
                  <a:txBody>
                    <a:bodyPr/>
                    <a:lstStyle/>
                    <a:p>
                      <a:pPr marL="0" marR="0" lvl="0" indent="0" algn="l" rtl="0">
                        <a:spcBef>
                          <a:spcPts val="0"/>
                        </a:spcBef>
                        <a:spcAft>
                          <a:spcPts val="0"/>
                        </a:spcAft>
                        <a:buNone/>
                      </a:pPr>
                      <a:r>
                        <a:rPr lang="en-US" sz="1400" dirty="0"/>
                        <a:t>Journal of Systems and Software,</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2"/>
                  </a:ext>
                </a:extLst>
              </a:tr>
              <a:tr h="315262">
                <a:tc>
                  <a:txBody>
                    <a:bodyPr/>
                    <a:lstStyle/>
                    <a:p>
                      <a:pPr marL="0" marR="0" lvl="0" indent="0" algn="l" rtl="0">
                        <a:spcBef>
                          <a:spcPts val="0"/>
                        </a:spcBef>
                        <a:spcAft>
                          <a:spcPts val="0"/>
                        </a:spcAft>
                        <a:buNone/>
                      </a:pPr>
                      <a:r>
                        <a:rPr lang="en-IN" sz="1400"/>
                        <a:t>Year</a:t>
                      </a:r>
                      <a:endParaRPr sz="1400"/>
                    </a:p>
                  </a:txBody>
                  <a:tcPr marL="91450" marR="91450" marT="45725" marB="45725"/>
                </a:tc>
                <a:tc>
                  <a:txBody>
                    <a:bodyPr/>
                    <a:lstStyle/>
                    <a:p>
                      <a:pPr marL="0" marR="0" lvl="0" indent="0" algn="l" rtl="0">
                        <a:spcBef>
                          <a:spcPts val="0"/>
                        </a:spcBef>
                        <a:spcAft>
                          <a:spcPts val="0"/>
                        </a:spcAft>
                        <a:buNone/>
                      </a:pPr>
                      <a:r>
                        <a:rPr lang="en-IN" sz="1400" dirty="0"/>
                        <a:t>2018</a:t>
                      </a:r>
                      <a:endParaRPr sz="1400" dirty="0"/>
                    </a:p>
                  </a:txBody>
                  <a:tcPr marL="91450" marR="91450" marT="45725" marB="45725"/>
                </a:tc>
                <a:extLst>
                  <a:ext uri="{0D108BD9-81ED-4DB2-BD59-A6C34878D82A}">
                    <a16:rowId xmlns:a16="http://schemas.microsoft.com/office/drawing/2014/main" val="10003"/>
                  </a:ext>
                </a:extLst>
              </a:tr>
              <a:tr h="315262">
                <a:tc>
                  <a:txBody>
                    <a:bodyPr/>
                    <a:lstStyle/>
                    <a:p>
                      <a:pPr marL="0" marR="0" lvl="0" indent="0" algn="l" rtl="0">
                        <a:spcBef>
                          <a:spcPts val="0"/>
                        </a:spcBef>
                        <a:spcAft>
                          <a:spcPts val="0"/>
                        </a:spcAft>
                        <a:buNone/>
                      </a:pPr>
                      <a:r>
                        <a:rPr lang="en-IN" sz="1400"/>
                        <a:t>Volume (issue)</a:t>
                      </a:r>
                      <a:endParaRPr sz="1400"/>
                    </a:p>
                  </a:txBody>
                  <a:tcPr marL="91450" marR="91450" marT="45725" marB="45725"/>
                </a:tc>
                <a:tc>
                  <a:txBody>
                    <a:bodyPr/>
                    <a:lstStyle/>
                    <a:p>
                      <a:pPr marL="0" marR="0" lvl="0" indent="0" algn="l" rtl="0">
                        <a:spcBef>
                          <a:spcPts val="0"/>
                        </a:spcBef>
                        <a:spcAft>
                          <a:spcPts val="0"/>
                        </a:spcAft>
                        <a:buNone/>
                      </a:pPr>
                      <a:r>
                        <a:rPr lang="en-IN" sz="1400" dirty="0"/>
                        <a:t>137</a:t>
                      </a:r>
                      <a:endParaRPr sz="1400" dirty="0"/>
                    </a:p>
                  </a:txBody>
                  <a:tcPr marL="91450" marR="91450" marT="45725" marB="45725"/>
                </a:tc>
                <a:extLst>
                  <a:ext uri="{0D108BD9-81ED-4DB2-BD59-A6C34878D82A}">
                    <a16:rowId xmlns:a16="http://schemas.microsoft.com/office/drawing/2014/main" val="10004"/>
                  </a:ext>
                </a:extLst>
              </a:tr>
              <a:tr h="315262">
                <a:tc>
                  <a:txBody>
                    <a:bodyPr/>
                    <a:lstStyle/>
                    <a:p>
                      <a:pPr marL="0" marR="0" lvl="0" indent="0" algn="l" rtl="0">
                        <a:spcBef>
                          <a:spcPts val="0"/>
                        </a:spcBef>
                        <a:spcAft>
                          <a:spcPts val="0"/>
                        </a:spcAft>
                        <a:buNone/>
                      </a:pPr>
                      <a:r>
                        <a:rPr lang="en-IN" sz="1400"/>
                        <a:t>Page numbers (XXX-YYY)</a:t>
                      </a:r>
                      <a:endParaRPr sz="1400"/>
                    </a:p>
                  </a:txBody>
                  <a:tcPr marL="91450" marR="91450" marT="45725" marB="45725"/>
                </a:tc>
                <a:tc>
                  <a:txBody>
                    <a:bodyPr/>
                    <a:lstStyle/>
                    <a:p>
                      <a:pPr marL="0" marR="0" lvl="0" indent="0" algn="l" rtl="0">
                        <a:spcBef>
                          <a:spcPts val="0"/>
                        </a:spcBef>
                        <a:spcAft>
                          <a:spcPts val="0"/>
                        </a:spcAft>
                        <a:buNone/>
                      </a:pPr>
                      <a:r>
                        <a:rPr lang="en-IN" sz="1400" dirty="0"/>
                        <a:t>96-113</a:t>
                      </a:r>
                      <a:endParaRPr sz="1400" dirty="0"/>
                    </a:p>
                  </a:txBody>
                  <a:tcPr marL="91450" marR="91450" marT="45725" marB="45725"/>
                </a:tc>
                <a:extLst>
                  <a:ext uri="{0D108BD9-81ED-4DB2-BD59-A6C34878D82A}">
                    <a16:rowId xmlns:a16="http://schemas.microsoft.com/office/drawing/2014/main" val="10005"/>
                  </a:ext>
                </a:extLst>
              </a:tr>
              <a:tr h="756614">
                <a:tc>
                  <a:txBody>
                    <a:bodyPr/>
                    <a:lstStyle/>
                    <a:p>
                      <a:pPr marL="0" marR="0" lvl="0" indent="0" algn="l" rtl="0">
                        <a:spcBef>
                          <a:spcPts val="0"/>
                        </a:spcBef>
                        <a:spcAft>
                          <a:spcPts val="0"/>
                        </a:spcAft>
                        <a:buNone/>
                      </a:pPr>
                      <a:r>
                        <a:rPr lang="en-IN" sz="1400"/>
                        <a:t>Document identification Number (DOI), paste complete link</a:t>
                      </a:r>
                      <a:endParaRPr sz="1400"/>
                    </a:p>
                  </a:txBody>
                  <a:tcPr marL="91450" marR="91450" marT="45725" marB="45725"/>
                </a:tc>
                <a:tc>
                  <a:txBody>
                    <a:bodyPr/>
                    <a:lstStyle/>
                    <a:p>
                      <a:pPr marL="0" marR="0" lvl="0" indent="0" algn="l" rtl="0">
                        <a:spcBef>
                          <a:spcPts val="0"/>
                        </a:spcBef>
                        <a:spcAft>
                          <a:spcPts val="0"/>
                        </a:spcAft>
                        <a:buNone/>
                      </a:pPr>
                      <a:r>
                        <a:rPr lang="en-IN" sz="1400" dirty="0"/>
                        <a:t>https://doi.org/10.1016/j.jss.2017.11.045.</a:t>
                      </a:r>
                    </a:p>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6"/>
                  </a:ext>
                </a:extLst>
              </a:tr>
              <a:tr h="2348635">
                <a:tc>
                  <a:txBody>
                    <a:bodyPr/>
                    <a:lstStyle/>
                    <a:p>
                      <a:pPr marL="0" marR="0" lvl="0" indent="0" algn="l" rtl="0">
                        <a:spcBef>
                          <a:spcPts val="0"/>
                        </a:spcBef>
                        <a:spcAft>
                          <a:spcPts val="0"/>
                        </a:spcAft>
                        <a:buNone/>
                      </a:pPr>
                      <a:r>
                        <a:rPr lang="en-IN" sz="1400"/>
                        <a:t>Identified important sentences from the abstract (minimum 4-5)</a:t>
                      </a:r>
                      <a:endParaRPr sz="1400"/>
                    </a:p>
                  </a:txBody>
                  <a:tcPr marL="91450" marR="91450" marT="45725" marB="45725"/>
                </a:tc>
                <a:tc>
                  <a:txBody>
                    <a:bodyPr/>
                    <a:lstStyle/>
                    <a:p>
                      <a:pPr marL="0" marR="0" lvl="0" indent="0" algn="l" rtl="0">
                        <a:spcBef>
                          <a:spcPts val="0"/>
                        </a:spcBef>
                        <a:spcAft>
                          <a:spcPts val="0"/>
                        </a:spcAft>
                        <a:buNone/>
                      </a:pPr>
                      <a:r>
                        <a:rPr lang="en-US" sz="1100" b="0" i="0" u="none" strike="noStrike" cap="none" dirty="0">
                          <a:solidFill>
                            <a:schemeClr val="dk1"/>
                          </a:solidFill>
                          <a:effectLst/>
                          <a:latin typeface="Calibri"/>
                          <a:ea typeface="Calibri"/>
                          <a:cs typeface="Calibri"/>
                          <a:sym typeface="Arial"/>
                        </a:rPr>
                        <a:t>Following a well-established track record of success in other domains such as manufacturing, Kanban is increasingly used to achieve continuous development and delivery of value in the software industry. However, while research on Kanban in software is growing, these articles are largely descriptive, and there is limited rigorous research on its application and with little cohesive building of cumulative knowledge. As a result, it is extremely difficult to determine the true value of Kanban in software engineering. This study investigates the scientific evidence to date regarding Kanban by conducting a systematic mapping of Kanban literature in software engineering between 2006 and 2016. The search strategy resulted in 382 studies, of which 23 were identified as primary papers relevant to this research. This study is unique as it compares the findings of these primary papers with insights from a review of 23 Kanban experience reports during the same period. This study makes four important contributions, (</a:t>
                      </a:r>
                      <a:r>
                        <a:rPr lang="en-US" sz="1100" b="0" i="0" u="none" strike="noStrike" cap="none" dirty="0" err="1">
                          <a:solidFill>
                            <a:schemeClr val="dk1"/>
                          </a:solidFill>
                          <a:effectLst/>
                          <a:latin typeface="Calibri"/>
                          <a:ea typeface="Calibri"/>
                          <a:cs typeface="Calibri"/>
                          <a:sym typeface="Arial"/>
                        </a:rPr>
                        <a:t>i</a:t>
                      </a:r>
                      <a:r>
                        <a:rPr lang="en-US" sz="1100" b="0" i="0" u="none" strike="noStrike" cap="none" dirty="0">
                          <a:solidFill>
                            <a:schemeClr val="dk1"/>
                          </a:solidFill>
                          <a:effectLst/>
                          <a:latin typeface="Calibri"/>
                          <a:ea typeface="Calibri"/>
                          <a:cs typeface="Calibri"/>
                          <a:sym typeface="Arial"/>
                        </a:rPr>
                        <a:t>) a state-of-the-art of Kanban research is provided, (ii) the reported benefits and challenges are identified in both the primary papers and experience reports, (iii) recommended practices from both the primary papers and experience reports are listed and (iv) opportunities for future Kanban research are identified.</a:t>
                      </a:r>
                      <a:endParaRPr sz="1100" dirty="0"/>
                    </a:p>
                  </a:txBody>
                  <a:tcPr marL="91450" marR="91450" marT="45725" marB="45725"/>
                </a:tc>
                <a:extLst>
                  <a:ext uri="{0D108BD9-81ED-4DB2-BD59-A6C34878D82A}">
                    <a16:rowId xmlns:a16="http://schemas.microsoft.com/office/drawing/2014/main" val="10007"/>
                  </a:ext>
                </a:extLst>
              </a:tr>
              <a:tr h="1859995">
                <a:tc>
                  <a:txBody>
                    <a:bodyPr/>
                    <a:lstStyle/>
                    <a:p>
                      <a:pPr marL="0" marR="0" lvl="0" indent="0" algn="l" rtl="0">
                        <a:lnSpc>
                          <a:spcPct val="100000"/>
                        </a:lnSpc>
                        <a:spcBef>
                          <a:spcPts val="0"/>
                        </a:spcBef>
                        <a:spcAft>
                          <a:spcPts val="0"/>
                        </a:spcAft>
                        <a:buClr>
                          <a:schemeClr val="dk1"/>
                        </a:buClr>
                        <a:buSzPts val="1400"/>
                        <a:buFont typeface="Calibri"/>
                        <a:buNone/>
                      </a:pPr>
                      <a:r>
                        <a:rPr lang="en-IN" sz="1400"/>
                        <a:t>Rewrite the above sentences in your own words (minimum 4-5), avoid using words like I, WE, YOU, THEY, THEM), -stick to third person language, active voice, present tense</a:t>
                      </a:r>
                      <a:endParaRPr sz="1400"/>
                    </a:p>
                  </a:txBody>
                  <a:tcPr marL="91450" marR="91450" marT="45725" marB="45725"/>
                </a:tc>
                <a:tc>
                  <a:txBody>
                    <a:bodyPr/>
                    <a:lstStyle/>
                    <a:p>
                      <a:pPr marL="0" marR="0" lvl="0" indent="0" algn="l" rtl="0">
                        <a:spcBef>
                          <a:spcPts val="0"/>
                        </a:spcBef>
                        <a:spcAft>
                          <a:spcPts val="0"/>
                        </a:spcAft>
                        <a:buNone/>
                      </a:pPr>
                      <a:endParaRPr sz="1400" dirty="0"/>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g13c5a5cb7a0_0_134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75% of your original review article is complete</a:t>
            </a:r>
            <a:endParaRPr/>
          </a:p>
        </p:txBody>
      </p:sp>
      <p:sp>
        <p:nvSpPr>
          <p:cNvPr id="1531" name="Google Shape;1531;g13c5a5cb7a0_0_134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endParaRPr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g13c5a5cb7a0_0_1510"/>
          <p:cNvSpPr txBox="1">
            <a:spLocks noGrp="1"/>
          </p:cNvSpPr>
          <p:nvPr>
            <p:ph type="title"/>
          </p:nvPr>
        </p:nvSpPr>
        <p:spPr>
          <a:xfrm>
            <a:off x="467544"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6600"/>
              <a:buFont typeface="Calibri"/>
              <a:buNone/>
            </a:pPr>
            <a:r>
              <a:rPr lang="en-IN" sz="6600"/>
              <a:t>STORY 11:</a:t>
            </a:r>
            <a:endParaRPr/>
          </a:p>
        </p:txBody>
      </p:sp>
      <p:sp>
        <p:nvSpPr>
          <p:cNvPr id="1537" name="Google Shape;1537;g13c5a5cb7a0_0_1510"/>
          <p:cNvSpPr txBox="1">
            <a:spLocks noGrp="1"/>
          </p:cNvSpPr>
          <p:nvPr>
            <p:ph type="body" idx="1"/>
          </p:nvPr>
        </p:nvSpPr>
        <p:spPr>
          <a:xfrm>
            <a:off x="539552" y="692696"/>
            <a:ext cx="8229600" cy="4526100"/>
          </a:xfrm>
          <a:prstGeom prst="rect">
            <a:avLst/>
          </a:prstGeom>
          <a:noFill/>
          <a:ln>
            <a:noFill/>
          </a:ln>
        </p:spPr>
        <p:txBody>
          <a:bodyPr spcFirstLastPara="1" wrap="square" lIns="91425" tIns="45700" rIns="91425" bIns="45700" anchor="t" anchorCtr="0">
            <a:normAutofit/>
          </a:bodyPr>
          <a:lstStyle/>
          <a:p>
            <a:pPr marL="342900" lvl="0" indent="-558800" algn="l" rtl="0">
              <a:spcBef>
                <a:spcPts val="0"/>
              </a:spcBef>
              <a:spcAft>
                <a:spcPts val="0"/>
              </a:spcAft>
              <a:buClr>
                <a:schemeClr val="dk1"/>
              </a:buClr>
              <a:buSzPts val="8800"/>
              <a:buChar char="•"/>
            </a:pPr>
            <a:r>
              <a:rPr lang="en-IN" sz="8800"/>
              <a:t>NAGARJUNA SAGAR DAM</a:t>
            </a:r>
            <a:endParaRPr/>
          </a:p>
        </p:txBody>
      </p:sp>
      <p:pic>
        <p:nvPicPr>
          <p:cNvPr id="1538" name="Google Shape;1538;g13c5a5cb7a0_0_1510"/>
          <p:cNvPicPr preferRelativeResize="0"/>
          <p:nvPr/>
        </p:nvPicPr>
        <p:blipFill rotWithShape="1">
          <a:blip r:embed="rId3">
            <a:alphaModFix/>
          </a:blip>
          <a:srcRect/>
          <a:stretch/>
        </p:blipFill>
        <p:spPr>
          <a:xfrm>
            <a:off x="2447764" y="3236889"/>
            <a:ext cx="5976664" cy="3346932"/>
          </a:xfrm>
          <a:prstGeom prst="rect">
            <a:avLst/>
          </a:prstGeom>
          <a:noFill/>
          <a:ln>
            <a:noFill/>
          </a:ln>
        </p:spPr>
      </p:pic>
      <p:sp>
        <p:nvSpPr>
          <p:cNvPr id="1539" name="Google Shape;1539;g13c5a5cb7a0_0_1510"/>
          <p:cNvSpPr txBox="1"/>
          <p:nvPr/>
        </p:nvSpPr>
        <p:spPr>
          <a:xfrm>
            <a:off x="143508" y="6334592"/>
            <a:ext cx="2232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5 MIN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13c5a5cb7a0_0_1348"/>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Acknowledgements</a:t>
            </a:r>
            <a:endParaRPr/>
          </a:p>
        </p:txBody>
      </p:sp>
      <p:sp>
        <p:nvSpPr>
          <p:cNvPr id="1545" name="Google Shape;1545;g13c5a5cb7a0_0_1348"/>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This research is funded by student research grant from RV University through Technical Writing course.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g13c5a5cb7a0_0_1353"/>
          <p:cNvSpPr txBox="1">
            <a:spLocks noGrp="1"/>
          </p:cNvSpPr>
          <p:nvPr>
            <p:ph type="title"/>
          </p:nvPr>
        </p:nvSpPr>
        <p:spPr>
          <a:xfrm>
            <a:off x="628650" y="142700"/>
            <a:ext cx="7155600" cy="796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alibri"/>
              <a:buNone/>
            </a:pPr>
            <a:r>
              <a:rPr lang="en-IN" sz="2400"/>
              <a:t>Writing Conclusion (one important futuristic sentence (written by you) from Field, Domain, Area, Subtopic 1 (1.1 to 1.5, any one sentence), same way one sentence from Subtopic 2-5</a:t>
            </a:r>
            <a:endParaRPr sz="2400"/>
          </a:p>
        </p:txBody>
      </p:sp>
      <p:sp>
        <p:nvSpPr>
          <p:cNvPr id="1551" name="Google Shape;1551;g13c5a5cb7a0_0_1353"/>
          <p:cNvSpPr txBox="1">
            <a:spLocks noGrp="1"/>
          </p:cNvSpPr>
          <p:nvPr>
            <p:ph type="body" idx="1"/>
          </p:nvPr>
        </p:nvSpPr>
        <p:spPr>
          <a:xfrm>
            <a:off x="430942" y="1199550"/>
            <a:ext cx="78867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Conclusion: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13c5a5cb7a0_0_1358"/>
          <p:cNvSpPr txBox="1">
            <a:spLocks noGrp="1"/>
          </p:cNvSpPr>
          <p:nvPr>
            <p:ph type="title"/>
          </p:nvPr>
        </p:nvSpPr>
        <p:spPr>
          <a:xfrm>
            <a:off x="628650" y="142700"/>
            <a:ext cx="7094400" cy="796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alibri"/>
              <a:buNone/>
            </a:pPr>
            <a:r>
              <a:rPr lang="en-IN" sz="2400"/>
              <a:t>Writing Abstract (one important futuristic sentence (written by you) from Field, Domain, Area, Subtopic 1 (1.1 to 1.5, any one sentence), same way one sentence from Subtopic 2-5</a:t>
            </a:r>
            <a:endParaRPr sz="2400"/>
          </a:p>
        </p:txBody>
      </p:sp>
      <p:sp>
        <p:nvSpPr>
          <p:cNvPr id="1557" name="Google Shape;1557;g13c5a5cb7a0_0_1358"/>
          <p:cNvSpPr txBox="1">
            <a:spLocks noGrp="1"/>
          </p:cNvSpPr>
          <p:nvPr>
            <p:ph type="body" idx="1"/>
          </p:nvPr>
        </p:nvSpPr>
        <p:spPr>
          <a:xfrm>
            <a:off x="430942" y="1199550"/>
            <a:ext cx="78867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Abstract: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g13c5a5cb7a0_0_1363"/>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80% of your original review article is complete</a:t>
            </a:r>
            <a:endParaRPr/>
          </a:p>
        </p:txBody>
      </p:sp>
      <p:sp>
        <p:nvSpPr>
          <p:cNvPr id="1563" name="Google Shape;1563;g13c5a5cb7a0_0_1363"/>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Very good, really impressed, keep going</a:t>
            </a:r>
            <a:endParaRPr/>
          </a:p>
          <a:p>
            <a:pPr marL="0" lvl="0" indent="0" algn="ctr" rtl="0">
              <a:lnSpc>
                <a:spcPct val="90000"/>
              </a:lnSpc>
              <a:spcBef>
                <a:spcPts val="0"/>
              </a:spcBef>
              <a:spcAft>
                <a:spcPts val="0"/>
              </a:spcAft>
              <a:buClr>
                <a:schemeClr val="dk1"/>
              </a:buClr>
              <a:buSzPts val="2400"/>
              <a:buNone/>
            </a:pPr>
            <a:endParaRPr/>
          </a:p>
          <a:p>
            <a:pPr marL="0" lvl="0" indent="0" algn="ctr" rtl="0">
              <a:spcBef>
                <a:spcPts val="0"/>
              </a:spcBef>
              <a:spcAft>
                <a:spcPts val="0"/>
              </a:spcAft>
              <a:buClr>
                <a:schemeClr val="dk1"/>
              </a:buClr>
              <a:buSzPts val="2400"/>
              <a:buNone/>
            </a:pPr>
            <a:r>
              <a:rPr lang="en-IN" b="1">
                <a:solidFill>
                  <a:srgbClr val="CC0000"/>
                </a:solidFill>
              </a:rPr>
              <a:t>Assignment 7 is Complete</a:t>
            </a:r>
            <a:endParaRPr>
              <a:solidFill>
                <a:srgbClr val="CC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g13c5a5cb7a0_0_1517"/>
          <p:cNvSpPr txBox="1">
            <a:spLocks noGrp="1"/>
          </p:cNvSpPr>
          <p:nvPr>
            <p:ph type="title"/>
          </p:nvPr>
        </p:nvSpPr>
        <p:spPr>
          <a:xfrm>
            <a:off x="493204"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Story 12: Chinese Girl story</a:t>
            </a:r>
            <a:endParaRPr/>
          </a:p>
        </p:txBody>
      </p:sp>
      <p:pic>
        <p:nvPicPr>
          <p:cNvPr id="1569" name="Google Shape;1569;g13c5a5cb7a0_0_1517"/>
          <p:cNvPicPr preferRelativeResize="0"/>
          <p:nvPr/>
        </p:nvPicPr>
        <p:blipFill rotWithShape="1">
          <a:blip r:embed="rId3">
            <a:alphaModFix/>
          </a:blip>
          <a:srcRect/>
          <a:stretch/>
        </p:blipFill>
        <p:spPr>
          <a:xfrm>
            <a:off x="101893" y="942161"/>
            <a:ext cx="3245971" cy="4593357"/>
          </a:xfrm>
          <a:prstGeom prst="rect">
            <a:avLst/>
          </a:prstGeom>
          <a:noFill/>
          <a:ln>
            <a:noFill/>
          </a:ln>
        </p:spPr>
      </p:pic>
      <p:pic>
        <p:nvPicPr>
          <p:cNvPr id="1570" name="Google Shape;1570;g13c5a5cb7a0_0_1517"/>
          <p:cNvPicPr preferRelativeResize="0"/>
          <p:nvPr/>
        </p:nvPicPr>
        <p:blipFill rotWithShape="1">
          <a:blip r:embed="rId4">
            <a:alphaModFix/>
          </a:blip>
          <a:srcRect/>
          <a:stretch/>
        </p:blipFill>
        <p:spPr>
          <a:xfrm>
            <a:off x="3131840" y="947262"/>
            <a:ext cx="2952327" cy="2952327"/>
          </a:xfrm>
          <a:prstGeom prst="rect">
            <a:avLst/>
          </a:prstGeom>
          <a:noFill/>
          <a:ln>
            <a:noFill/>
          </a:ln>
        </p:spPr>
      </p:pic>
      <p:pic>
        <p:nvPicPr>
          <p:cNvPr id="1571" name="Google Shape;1571;g13c5a5cb7a0_0_1517"/>
          <p:cNvPicPr preferRelativeResize="0"/>
          <p:nvPr/>
        </p:nvPicPr>
        <p:blipFill rotWithShape="1">
          <a:blip r:embed="rId5">
            <a:alphaModFix/>
          </a:blip>
          <a:srcRect/>
          <a:stretch/>
        </p:blipFill>
        <p:spPr>
          <a:xfrm>
            <a:off x="6084168" y="4397082"/>
            <a:ext cx="2755990" cy="2276872"/>
          </a:xfrm>
          <a:prstGeom prst="rect">
            <a:avLst/>
          </a:prstGeom>
          <a:noFill/>
          <a:ln>
            <a:noFill/>
          </a:ln>
        </p:spPr>
      </p:pic>
      <p:pic>
        <p:nvPicPr>
          <p:cNvPr id="1572" name="Google Shape;1572;g13c5a5cb7a0_0_1517"/>
          <p:cNvPicPr preferRelativeResize="0"/>
          <p:nvPr/>
        </p:nvPicPr>
        <p:blipFill rotWithShape="1">
          <a:blip r:embed="rId6">
            <a:alphaModFix/>
          </a:blip>
          <a:srcRect/>
          <a:stretch/>
        </p:blipFill>
        <p:spPr>
          <a:xfrm>
            <a:off x="6356024" y="1340768"/>
            <a:ext cx="2413927" cy="2365647"/>
          </a:xfrm>
          <a:prstGeom prst="rect">
            <a:avLst/>
          </a:prstGeom>
          <a:noFill/>
          <a:ln>
            <a:noFill/>
          </a:ln>
        </p:spPr>
      </p:pic>
      <p:pic>
        <p:nvPicPr>
          <p:cNvPr id="1573" name="Google Shape;1573;g13c5a5cb7a0_0_1517"/>
          <p:cNvPicPr preferRelativeResize="0"/>
          <p:nvPr/>
        </p:nvPicPr>
        <p:blipFill rotWithShape="1">
          <a:blip r:embed="rId7">
            <a:alphaModFix/>
          </a:blip>
          <a:srcRect/>
          <a:stretch/>
        </p:blipFill>
        <p:spPr>
          <a:xfrm>
            <a:off x="2843808" y="3899590"/>
            <a:ext cx="2224608" cy="2615384"/>
          </a:xfrm>
          <a:prstGeom prst="rect">
            <a:avLst/>
          </a:prstGeom>
          <a:noFill/>
          <a:ln>
            <a:noFill/>
          </a:ln>
        </p:spPr>
      </p:pic>
      <p:sp>
        <p:nvSpPr>
          <p:cNvPr id="1574" name="Google Shape;1574;g13c5a5cb7a0_0_1517"/>
          <p:cNvSpPr txBox="1"/>
          <p:nvPr/>
        </p:nvSpPr>
        <p:spPr>
          <a:xfrm>
            <a:off x="457200" y="6237472"/>
            <a:ext cx="288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libri"/>
                <a:ea typeface="Calibri"/>
                <a:cs typeface="Calibri"/>
                <a:sym typeface="Calibri"/>
              </a:rPr>
              <a:t>10 MIN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g13c5a5cb7a0_0_1368"/>
          <p:cNvSpPr txBox="1">
            <a:spLocks noGrp="1"/>
          </p:cNvSpPr>
          <p:nvPr>
            <p:ph type="ctrTitle"/>
          </p:nvPr>
        </p:nvSpPr>
        <p:spPr>
          <a:xfrm>
            <a:off x="1143000" y="1888482"/>
            <a:ext cx="6858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Calibri"/>
              <a:buNone/>
            </a:pPr>
            <a:r>
              <a:rPr lang="en-IN" sz="4200"/>
              <a:t>REMAINING 20% of the review paper IS TRANSFERRING YOUR ORIGINAL RESEARCH CONTENT TO MICROSOFT WORD AND REALIZING PAPER IN AN IEEE FORMAT</a:t>
            </a:r>
            <a:endParaRPr sz="4200"/>
          </a:p>
        </p:txBody>
      </p:sp>
      <p:sp>
        <p:nvSpPr>
          <p:cNvPr id="1580" name="Google Shape;1580;g13c5a5cb7a0_0_1368"/>
          <p:cNvSpPr txBox="1">
            <a:spLocks noGrp="1"/>
          </p:cNvSpPr>
          <p:nvPr>
            <p:ph type="subTitle" idx="1"/>
          </p:nvPr>
        </p:nvSpPr>
        <p:spPr>
          <a:xfrm>
            <a:off x="1196738" y="4714409"/>
            <a:ext cx="6858000" cy="16557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rgbClr val="7030A0"/>
              </a:buClr>
              <a:buSzPct val="100000"/>
              <a:buNone/>
            </a:pPr>
            <a:r>
              <a:rPr lang="en-IN" b="1">
                <a:solidFill>
                  <a:srgbClr val="7030A0"/>
                </a:solidFill>
              </a:rPr>
              <a:t>TAKE A MOMENT TO APPRECIATE YOUR HARD WORK &amp; COMMITMENT, </a:t>
            </a:r>
            <a:r>
              <a:rPr lang="en-IN" b="1">
                <a:solidFill>
                  <a:srgbClr val="FF00FF"/>
                </a:solidFill>
              </a:rPr>
              <a:t>Let’s FINISH this ORIGINAL ARTICLE!</a:t>
            </a:r>
            <a:endParaRPr b="1">
              <a:solidFill>
                <a:srgbClr val="FF00FF"/>
              </a:solidFill>
            </a:endParaRPr>
          </a:p>
          <a:p>
            <a:pPr marL="0" lvl="0" indent="0" algn="ctr" rtl="0">
              <a:lnSpc>
                <a:spcPct val="90000"/>
              </a:lnSpc>
              <a:spcBef>
                <a:spcPts val="0"/>
              </a:spcBef>
              <a:spcAft>
                <a:spcPts val="0"/>
              </a:spcAft>
              <a:buClr>
                <a:srgbClr val="7030A0"/>
              </a:buClr>
              <a:buSzPct val="100000"/>
              <a:buNone/>
            </a:pPr>
            <a:endParaRPr b="1">
              <a:solidFill>
                <a:srgbClr val="7030A0"/>
              </a:solidFill>
            </a:endParaRPr>
          </a:p>
          <a:p>
            <a:pPr marL="0" lvl="0" indent="0" algn="ctr" rtl="0">
              <a:lnSpc>
                <a:spcPct val="90000"/>
              </a:lnSpc>
              <a:spcBef>
                <a:spcPts val="0"/>
              </a:spcBef>
              <a:spcAft>
                <a:spcPts val="0"/>
              </a:spcAft>
              <a:buClr>
                <a:srgbClr val="7030A0"/>
              </a:buClr>
              <a:buSzPct val="100000"/>
              <a:buNone/>
            </a:pPr>
            <a:r>
              <a:rPr lang="en-IN" b="1">
                <a:solidFill>
                  <a:srgbClr val="CC0000"/>
                </a:solidFill>
              </a:rPr>
              <a:t>The IEEE Formatted Journal paper with minimal </a:t>
            </a:r>
            <a:r>
              <a:rPr lang="en-IN" b="1" u="sng">
                <a:solidFill>
                  <a:srgbClr val="0000FF"/>
                </a:solidFill>
              </a:rPr>
              <a:t>Plagiarism</a:t>
            </a:r>
            <a:r>
              <a:rPr lang="en-IN" b="1">
                <a:solidFill>
                  <a:srgbClr val="CC0000"/>
                </a:solidFill>
              </a:rPr>
              <a:t> carries 20 Marks</a:t>
            </a:r>
            <a:endParaRPr b="1">
              <a:solidFill>
                <a:srgbClr val="CC0000"/>
              </a:solidFill>
            </a:endParaRPr>
          </a:p>
          <a:p>
            <a:pPr marL="0" lvl="0" indent="0" algn="ctr" rtl="0">
              <a:lnSpc>
                <a:spcPct val="90000"/>
              </a:lnSpc>
              <a:spcBef>
                <a:spcPts val="0"/>
              </a:spcBef>
              <a:spcAft>
                <a:spcPts val="0"/>
              </a:spcAft>
              <a:buClr>
                <a:srgbClr val="7030A0"/>
              </a:buClr>
              <a:buSzPct val="100000"/>
              <a:buNone/>
            </a:pPr>
            <a:r>
              <a:rPr lang="en-IN" b="1">
                <a:solidFill>
                  <a:srgbClr val="CC0000"/>
                </a:solidFill>
              </a:rPr>
              <a:t>VIVA on the research paper carries 10 Marks</a:t>
            </a:r>
            <a:endParaRPr b="1">
              <a:solidFill>
                <a:srgbClr val="CC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g13c5a5cb7a0_0_1544"/>
          <p:cNvSpPr txBox="1">
            <a:spLocks noGrp="1"/>
          </p:cNvSpPr>
          <p:nvPr>
            <p:ph type="body" idx="1"/>
          </p:nvPr>
        </p:nvSpPr>
        <p:spPr>
          <a:xfrm>
            <a:off x="323528" y="620688"/>
            <a:ext cx="8229600" cy="56166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2E8F46"/>
              </a:buClr>
              <a:buSzPts val="2000"/>
              <a:buChar char="•"/>
            </a:pPr>
            <a:r>
              <a:rPr lang="en-IN" sz="2000" dirty="0">
                <a:solidFill>
                  <a:srgbClr val="2E8F46"/>
                </a:solidFill>
              </a:rPr>
              <a:t>Title of the paper</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Author</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Affiliation</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Abstract</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Background (Field, domain, area, topic)</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Sub topic 1</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Sub topic 2</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Subtopic 3</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Sub topic 4</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Sub topic 5</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Conclusion</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Acknowledgement</a:t>
            </a:r>
            <a:endParaRPr dirty="0">
              <a:solidFill>
                <a:srgbClr val="2E8F46"/>
              </a:solidFill>
            </a:endParaRPr>
          </a:p>
          <a:p>
            <a:pPr marL="342900" lvl="0" indent="-342900" algn="l" rtl="0">
              <a:spcBef>
                <a:spcPts val="400"/>
              </a:spcBef>
              <a:spcAft>
                <a:spcPts val="0"/>
              </a:spcAft>
              <a:buClr>
                <a:srgbClr val="2E8F46"/>
              </a:buClr>
              <a:buSzPts val="2000"/>
              <a:buChar char="•"/>
            </a:pPr>
            <a:r>
              <a:rPr lang="en-IN" sz="2000" dirty="0">
                <a:solidFill>
                  <a:srgbClr val="2E8F46"/>
                </a:solidFill>
              </a:rPr>
              <a:t>References</a:t>
            </a:r>
            <a:endParaRPr dirty="0">
              <a:solidFill>
                <a:srgbClr val="2E8F46"/>
              </a:solidFill>
            </a:endParaRPr>
          </a:p>
          <a:p>
            <a:pPr marL="342900" lvl="0" indent="-215900" algn="l" rtl="0">
              <a:spcBef>
                <a:spcPts val="400"/>
              </a:spcBef>
              <a:spcAft>
                <a:spcPts val="0"/>
              </a:spcAft>
              <a:buClr>
                <a:schemeClr val="dk1"/>
              </a:buClr>
              <a:buSzPts val="2000"/>
              <a:buNone/>
            </a:pPr>
            <a:endParaRPr sz="2000" dirty="0"/>
          </a:p>
        </p:txBody>
      </p:sp>
      <p:sp>
        <p:nvSpPr>
          <p:cNvPr id="1586" name="Google Shape;1586;g13c5a5cb7a0_0_15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13c5a5cb7a0_0_995"/>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a:t>Step 4: Important sentences from “Area + Topic” from </a:t>
            </a:r>
            <a:r>
              <a:rPr lang="en-IN" b="1">
                <a:solidFill>
                  <a:srgbClr val="7030A0"/>
                </a:solidFill>
              </a:rPr>
              <a:t>Google Search</a:t>
            </a:r>
            <a:endParaRPr b="1">
              <a:solidFill>
                <a:srgbClr val="7030A0"/>
              </a:solidFill>
            </a:endParaRPr>
          </a:p>
        </p:txBody>
      </p:sp>
      <p:graphicFrame>
        <p:nvGraphicFramePr>
          <p:cNvPr id="1060" name="Google Shape;1060;g13c5a5cb7a0_0_995"/>
          <p:cNvGraphicFramePr/>
          <p:nvPr>
            <p:extLst>
              <p:ext uri="{D42A27DB-BD31-4B8C-83A1-F6EECF244321}">
                <p14:modId xmlns:p14="http://schemas.microsoft.com/office/powerpoint/2010/main" val="3841765197"/>
              </p:ext>
            </p:extLst>
          </p:nvPr>
        </p:nvGraphicFramePr>
        <p:xfrm>
          <a:off x="776748" y="1825623"/>
          <a:ext cx="7738602" cy="4748175"/>
        </p:xfrm>
        <a:graphic>
          <a:graphicData uri="http://schemas.openxmlformats.org/drawingml/2006/table">
            <a:tbl>
              <a:tblPr firstRow="1" bandRow="1">
                <a:noFill/>
                <a:tableStyleId>{2DB7313F-EFAE-4E8B-8674-C2E3CAE458C8}</a:tableStyleId>
              </a:tblPr>
              <a:tblGrid>
                <a:gridCol w="3754759">
                  <a:extLst>
                    <a:ext uri="{9D8B030D-6E8A-4147-A177-3AD203B41FA5}">
                      <a16:colId xmlns:a16="http://schemas.microsoft.com/office/drawing/2014/main" val="20000"/>
                    </a:ext>
                  </a:extLst>
                </a:gridCol>
                <a:gridCol w="3983843">
                  <a:extLst>
                    <a:ext uri="{9D8B030D-6E8A-4147-A177-3AD203B41FA5}">
                      <a16:colId xmlns:a16="http://schemas.microsoft.com/office/drawing/2014/main" val="20001"/>
                    </a:ext>
                  </a:extLst>
                </a:gridCol>
              </a:tblGrid>
              <a:tr h="1061650">
                <a:tc>
                  <a:txBody>
                    <a:bodyPr/>
                    <a:lstStyle/>
                    <a:p>
                      <a:pPr marL="0" marR="0" lvl="0" indent="0" algn="l" rtl="0">
                        <a:spcBef>
                          <a:spcPts val="0"/>
                        </a:spcBef>
                        <a:spcAft>
                          <a:spcPts val="0"/>
                        </a:spcAft>
                        <a:buNone/>
                      </a:pPr>
                      <a:r>
                        <a:rPr lang="en-IN" sz="1800"/>
                        <a:t>Literature sentences (5 sentences)</a:t>
                      </a:r>
                      <a:endParaRPr sz="1800"/>
                    </a:p>
                  </a:txBody>
                  <a:tcPr marL="91450" marR="91450" marT="45725" marB="45725"/>
                </a:tc>
                <a:tc>
                  <a:txBody>
                    <a:bodyPr/>
                    <a:lstStyle/>
                    <a:p>
                      <a:pPr marL="0" marR="0" lvl="0" indent="0" algn="l" rtl="0">
                        <a:spcBef>
                          <a:spcPts val="0"/>
                        </a:spcBef>
                        <a:spcAft>
                          <a:spcPts val="0"/>
                        </a:spcAft>
                        <a:buNone/>
                      </a:pPr>
                      <a:r>
                        <a:rPr lang="en-IN" sz="1800"/>
                        <a:t>Rewritten sentences from the student (4-5 sentences)</a:t>
                      </a:r>
                      <a:endParaRPr sz="1800"/>
                    </a:p>
                  </a:txBody>
                  <a:tcPr marL="91450" marR="91450" marT="45725" marB="45725"/>
                </a:tc>
                <a:extLst>
                  <a:ext uri="{0D108BD9-81ED-4DB2-BD59-A6C34878D82A}">
                    <a16:rowId xmlns:a16="http://schemas.microsoft.com/office/drawing/2014/main" val="10000"/>
                  </a:ext>
                </a:extLst>
              </a:tr>
              <a:tr h="3686525">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-Software Engineering research diﬀers from other disciplines , in particular regarding its objectives and subjects. </a:t>
                      </a:r>
                    </a:p>
                    <a:p>
                      <a:pPr marL="0" marR="0" lvl="0" indent="0" algn="l" rtl="0">
                        <a:spcBef>
                          <a:spcPts val="0"/>
                        </a:spcBef>
                        <a:spcAft>
                          <a:spcPts val="0"/>
                        </a:spcAft>
                        <a:buNone/>
                      </a:pPr>
                      <a:r>
                        <a:rPr lang="en-US" sz="1400" b="0" i="0" u="none" strike="noStrike" cap="none" dirty="0">
                          <a:solidFill>
                            <a:schemeClr val="dk1"/>
                          </a:solidFill>
                          <a:effectLst/>
                          <a:latin typeface="Calibri"/>
                          <a:cs typeface="Calibri"/>
                          <a:sym typeface="Arial"/>
                        </a:rPr>
                        <a:t>-</a:t>
                      </a:r>
                      <a:r>
                        <a:rPr lang="en-US" sz="1400" b="0" i="0" u="none" strike="noStrike" cap="none" dirty="0">
                          <a:solidFill>
                            <a:schemeClr val="dk1"/>
                          </a:solidFill>
                          <a:effectLst/>
                          <a:latin typeface="Calibri"/>
                          <a:ea typeface="Calibri"/>
                          <a:cs typeface="Calibri"/>
                          <a:sym typeface="Arial"/>
                        </a:rPr>
                        <a:t>Survey-based research has been used to capture opinions in diﬀerent research disciplines.</a:t>
                      </a:r>
                    </a:p>
                    <a:p>
                      <a:pPr marL="0" marR="0" lvl="0" indent="0" algn="l" rtl="0">
                        <a:spcBef>
                          <a:spcPts val="0"/>
                        </a:spcBef>
                        <a:spcAft>
                          <a:spcPts val="0"/>
                        </a:spcAft>
                        <a:buFontTx/>
                        <a:buNone/>
                      </a:pPr>
                      <a:r>
                        <a:rPr lang="en-US" sz="1400" b="0" i="0" u="none" strike="noStrike" cap="none" dirty="0">
                          <a:solidFill>
                            <a:schemeClr val="dk1"/>
                          </a:solidFill>
                          <a:effectLst/>
                          <a:latin typeface="Calibri"/>
                          <a:ea typeface="Calibri"/>
                          <a:cs typeface="Calibri"/>
                          <a:sym typeface="Arial"/>
                        </a:rPr>
                        <a:t>-In Software Engineering (SE), surveys are one of the most frequently used research methods for conducting empirical investigation studies.</a:t>
                      </a:r>
                    </a:p>
                    <a:p>
                      <a:pPr marL="0" marR="0" lvl="0" indent="0" algn="l" rtl="0">
                        <a:spcBef>
                          <a:spcPts val="0"/>
                        </a:spcBef>
                        <a:spcAft>
                          <a:spcPts val="0"/>
                        </a:spcAft>
                        <a:buFontTx/>
                        <a:buNone/>
                      </a:pPr>
                      <a:r>
                        <a:rPr lang="en-US" sz="1400" b="0" i="0" u="none" strike="noStrike" cap="none" dirty="0">
                          <a:solidFill>
                            <a:schemeClr val="dk1"/>
                          </a:solidFill>
                          <a:effectLst/>
                          <a:latin typeface="Calibri"/>
                          <a:ea typeface="Calibri"/>
                          <a:cs typeface="Calibri"/>
                          <a:sym typeface="Arial"/>
                        </a:rPr>
                        <a:t>-The main objective of this study is to summarize and detail useful references supporting survey-based research in SE.</a:t>
                      </a:r>
                    </a:p>
                    <a:p>
                      <a:pPr marL="0" marR="0" lvl="0" indent="0" algn="l" rtl="0">
                        <a:spcBef>
                          <a:spcPts val="0"/>
                        </a:spcBef>
                        <a:spcAft>
                          <a:spcPts val="0"/>
                        </a:spcAft>
                        <a:buFontTx/>
                        <a:buNone/>
                      </a:pPr>
                      <a:r>
                        <a:rPr lang="en-US" sz="1400" b="0" i="0" u="none" strike="noStrike" cap="none" dirty="0">
                          <a:solidFill>
                            <a:schemeClr val="dk1"/>
                          </a:solidFill>
                          <a:effectLst/>
                          <a:latin typeface="Calibri"/>
                          <a:ea typeface="Calibri"/>
                          <a:cs typeface="Calibri"/>
                          <a:sym typeface="Arial"/>
                        </a:rPr>
                        <a:t>- Methodological books provide valuable support to academics conducting empirical research.</a:t>
                      </a:r>
                    </a:p>
                    <a:p>
                      <a:pPr marL="0" marR="0" lvl="0" indent="0" algn="l" rtl="0">
                        <a:spcBef>
                          <a:spcPts val="0"/>
                        </a:spcBef>
                        <a:spcAft>
                          <a:spcPts val="0"/>
                        </a:spcAft>
                        <a:buNone/>
                      </a:pPr>
                      <a:r>
                        <a:rPr lang="en-IN" sz="1800" dirty="0"/>
                        <a:t>-</a:t>
                      </a:r>
                      <a:r>
                        <a:rPr lang="en-US" sz="1400" b="0" i="0" u="none" strike="noStrike" cap="none" dirty="0">
                          <a:solidFill>
                            <a:schemeClr val="dk1"/>
                          </a:solidFill>
                          <a:effectLst/>
                          <a:latin typeface="Calibri"/>
                          <a:ea typeface="Calibri"/>
                          <a:cs typeface="Calibri"/>
                          <a:sym typeface="Arial"/>
                        </a:rPr>
                        <a:t>The subjects of such studies usually involve well-qualiﬁed professionals with strong opinions regarding their areas of interest.</a:t>
                      </a: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g13c5a5cb7a0_0_156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Day 4</a:t>
            </a:r>
            <a:endParaRPr/>
          </a:p>
        </p:txBody>
      </p:sp>
      <p:sp>
        <p:nvSpPr>
          <p:cNvPr id="1593" name="Google Shape;1593;g13c5a5cb7a0_0_156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457200" lvl="0" indent="-342900" algn="l" rtl="0">
              <a:spcBef>
                <a:spcPts val="360"/>
              </a:spcBef>
              <a:spcAft>
                <a:spcPts val="0"/>
              </a:spcAft>
              <a:buSzPts val="1800"/>
              <a:buAutoNum type="arabicPeriod"/>
            </a:pPr>
            <a:r>
              <a:rPr lang="en-IN"/>
              <a:t>This ppt file to Microsoft Word (Hands on, IEEE format ready)</a:t>
            </a:r>
            <a:endParaRPr/>
          </a:p>
          <a:p>
            <a:pPr marL="457200" lvl="0" indent="-342900" algn="l" rtl="0">
              <a:spcBef>
                <a:spcPts val="0"/>
              </a:spcBef>
              <a:spcAft>
                <a:spcPts val="0"/>
              </a:spcAft>
              <a:buSzPts val="1800"/>
              <a:buAutoNum type="arabicPeriod"/>
            </a:pPr>
            <a:r>
              <a:rPr lang="en-IN"/>
              <a:t>SCOPUS Indexing</a:t>
            </a:r>
            <a:endParaRPr/>
          </a:p>
          <a:p>
            <a:pPr marL="457200" lvl="0" indent="-342900" algn="l" rtl="0">
              <a:spcBef>
                <a:spcPts val="0"/>
              </a:spcBef>
              <a:spcAft>
                <a:spcPts val="0"/>
              </a:spcAft>
              <a:buSzPts val="1800"/>
              <a:buAutoNum type="arabicPeriod"/>
            </a:pPr>
            <a:r>
              <a:rPr lang="en-IN"/>
              <a:t>Journal vs Conferences</a:t>
            </a:r>
            <a:endParaRPr/>
          </a:p>
          <a:p>
            <a:pPr marL="457200" lvl="0" indent="-342900" algn="l" rtl="0">
              <a:spcBef>
                <a:spcPts val="0"/>
              </a:spcBef>
              <a:spcAft>
                <a:spcPts val="0"/>
              </a:spcAft>
              <a:buSzPts val="1800"/>
              <a:buAutoNum type="arabicPeriod"/>
            </a:pPr>
            <a:r>
              <a:rPr lang="en-IN"/>
              <a:t>Plagiarism</a:t>
            </a:r>
            <a:endParaRPr/>
          </a:p>
          <a:p>
            <a:pPr marL="457200" lvl="0" indent="-342900" algn="l" rtl="0">
              <a:spcBef>
                <a:spcPts val="0"/>
              </a:spcBef>
              <a:spcAft>
                <a:spcPts val="0"/>
              </a:spcAft>
              <a:buSzPts val="1800"/>
              <a:buAutoNum type="arabicPeriod"/>
            </a:pPr>
            <a:r>
              <a:rPr lang="en-IN"/>
              <a:t>Open Access Vs Predatory</a:t>
            </a:r>
            <a:endParaRPr/>
          </a:p>
          <a:p>
            <a:pPr marL="457200" lvl="0" indent="-342900" algn="l" rtl="0">
              <a:spcBef>
                <a:spcPts val="0"/>
              </a:spcBef>
              <a:spcAft>
                <a:spcPts val="0"/>
              </a:spcAft>
              <a:buSzPts val="1800"/>
              <a:buAutoNum type="arabicPeriod"/>
            </a:pPr>
            <a:r>
              <a:rPr lang="en-IN"/>
              <a:t>Additional Honors Credit (+1) for a SCOPUS Publication- What you have to do?</a:t>
            </a:r>
            <a:endParaRPr/>
          </a:p>
        </p:txBody>
      </p:sp>
      <p:sp>
        <p:nvSpPr>
          <p:cNvPr id="1594" name="Google Shape;1594;g13c5a5cb7a0_0_156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g13c5a5cb7a0_0_1849"/>
          <p:cNvSpPr txBox="1">
            <a:spLocks noGrp="1"/>
          </p:cNvSpPr>
          <p:nvPr>
            <p:ph type="title"/>
          </p:nvPr>
        </p:nvSpPr>
        <p:spPr>
          <a:xfrm>
            <a:off x="365075" y="-12"/>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a:t>Day 4: Stories</a:t>
            </a:r>
            <a:endParaRPr/>
          </a:p>
        </p:txBody>
      </p:sp>
      <p:sp>
        <p:nvSpPr>
          <p:cNvPr id="1601" name="Google Shape;1601;g13c5a5cb7a0_0_184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71</a:t>
            </a:fld>
            <a:endParaRPr/>
          </a:p>
        </p:txBody>
      </p:sp>
      <p:pic>
        <p:nvPicPr>
          <p:cNvPr id="1602" name="Google Shape;1602;g13c5a5cb7a0_0_1849"/>
          <p:cNvPicPr preferRelativeResize="0"/>
          <p:nvPr/>
        </p:nvPicPr>
        <p:blipFill>
          <a:blip r:embed="rId3">
            <a:alphaModFix/>
          </a:blip>
          <a:stretch>
            <a:fillRect/>
          </a:stretch>
        </p:blipFill>
        <p:spPr>
          <a:xfrm>
            <a:off x="961050" y="1273227"/>
            <a:ext cx="7275277" cy="52572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g13c5a5cb7a0_0_1869"/>
          <p:cNvSpPr txBox="1">
            <a:spLocks noGrp="1"/>
          </p:cNvSpPr>
          <p:nvPr>
            <p:ph type="title"/>
          </p:nvPr>
        </p:nvSpPr>
        <p:spPr>
          <a:xfrm>
            <a:off x="467544" y="18316"/>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Journal Indexing</a:t>
            </a:r>
            <a:endParaRPr/>
          </a:p>
        </p:txBody>
      </p:sp>
      <p:grpSp>
        <p:nvGrpSpPr>
          <p:cNvPr id="1608" name="Google Shape;1608;g13c5a5cb7a0_0_1869"/>
          <p:cNvGrpSpPr/>
          <p:nvPr/>
        </p:nvGrpSpPr>
        <p:grpSpPr>
          <a:xfrm>
            <a:off x="1707923" y="1413408"/>
            <a:ext cx="6016225" cy="4679125"/>
            <a:chOff x="520299" y="632"/>
            <a:chExt cx="6016225" cy="4679125"/>
          </a:xfrm>
        </p:grpSpPr>
        <p:sp>
          <p:nvSpPr>
            <p:cNvPr id="1609" name="Google Shape;1609;g13c5a5cb7a0_0_1869"/>
            <p:cNvSpPr/>
            <p:nvPr/>
          </p:nvSpPr>
          <p:spPr>
            <a:xfrm>
              <a:off x="520299" y="632"/>
              <a:ext cx="2673900" cy="13368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g13c5a5cb7a0_0_1869"/>
            <p:cNvSpPr txBox="1"/>
            <p:nvPr/>
          </p:nvSpPr>
          <p:spPr>
            <a:xfrm>
              <a:off x="559456" y="39789"/>
              <a:ext cx="2595600" cy="1258500"/>
            </a:xfrm>
            <a:prstGeom prst="rect">
              <a:avLst/>
            </a:prstGeom>
            <a:noFill/>
            <a:ln>
              <a:noFill/>
            </a:ln>
          </p:spPr>
          <p:txBody>
            <a:bodyPr spcFirstLastPara="1" wrap="square" lIns="78100" tIns="52050" rIns="78100" bIns="52050" anchor="ctr" anchorCtr="0">
              <a:noAutofit/>
            </a:bodyPr>
            <a:lstStyle/>
            <a:p>
              <a:pPr marL="0" marR="0" lvl="0" indent="0" algn="ctr" rtl="0">
                <a:lnSpc>
                  <a:spcPct val="90000"/>
                </a:lnSpc>
                <a:spcBef>
                  <a:spcPts val="0"/>
                </a:spcBef>
                <a:spcAft>
                  <a:spcPts val="0"/>
                </a:spcAft>
                <a:buNone/>
              </a:pPr>
              <a:r>
                <a:rPr lang="en-IN" sz="4100" b="0" i="0" u="none" strike="noStrike" cap="none">
                  <a:solidFill>
                    <a:schemeClr val="lt1"/>
                  </a:solidFill>
                  <a:latin typeface="Calibri"/>
                  <a:ea typeface="Calibri"/>
                  <a:cs typeface="Calibri"/>
                  <a:sym typeface="Calibri"/>
                </a:rPr>
                <a:t>Scopus</a:t>
              </a:r>
              <a:endParaRPr sz="4100" b="0" i="0" u="none" strike="noStrike" cap="none">
                <a:solidFill>
                  <a:schemeClr val="lt1"/>
                </a:solidFill>
                <a:latin typeface="Calibri"/>
                <a:ea typeface="Calibri"/>
                <a:cs typeface="Calibri"/>
                <a:sym typeface="Calibri"/>
              </a:endParaRPr>
            </a:p>
          </p:txBody>
        </p:sp>
        <p:sp>
          <p:nvSpPr>
            <p:cNvPr id="1611" name="Google Shape;1611;g13c5a5cb7a0_0_1869"/>
            <p:cNvSpPr/>
            <p:nvPr/>
          </p:nvSpPr>
          <p:spPr>
            <a:xfrm>
              <a:off x="787685" y="1337562"/>
              <a:ext cx="267300" cy="1002600"/>
            </a:xfrm>
            <a:custGeom>
              <a:avLst/>
              <a:gdLst/>
              <a:ahLst/>
              <a:cxnLst/>
              <a:rect l="l" t="t" r="r" b="b"/>
              <a:pathLst>
                <a:path w="120000" h="120000" extrusionOk="0">
                  <a:moveTo>
                    <a:pt x="0" y="0"/>
                  </a:moveTo>
                  <a:lnTo>
                    <a:pt x="0" y="120000"/>
                  </a:lnTo>
                  <a:lnTo>
                    <a:pt x="120000" y="120000"/>
                  </a:lnTo>
                </a:path>
              </a:pathLst>
            </a:custGeom>
            <a:noFill/>
            <a:ln w="25400" cap="flat" cmpd="sng">
              <a:solidFill>
                <a:srgbClr val="3B6495"/>
              </a:solidFill>
              <a:prstDash val="solid"/>
              <a:round/>
              <a:headEnd type="none" w="sm" len="sm"/>
              <a:tailEnd type="none" w="sm" len="sm"/>
            </a:ln>
          </p:spPr>
        </p:sp>
        <p:sp>
          <p:nvSpPr>
            <p:cNvPr id="1612" name="Google Shape;1612;g13c5a5cb7a0_0_1869"/>
            <p:cNvSpPr/>
            <p:nvPr/>
          </p:nvSpPr>
          <p:spPr>
            <a:xfrm>
              <a:off x="1055071" y="1671795"/>
              <a:ext cx="2139000" cy="13368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g13c5a5cb7a0_0_1869"/>
            <p:cNvSpPr txBox="1"/>
            <p:nvPr/>
          </p:nvSpPr>
          <p:spPr>
            <a:xfrm>
              <a:off x="1094228" y="1710952"/>
              <a:ext cx="2060700" cy="1258500"/>
            </a:xfrm>
            <a:prstGeom prst="rect">
              <a:avLst/>
            </a:prstGeom>
            <a:noFill/>
            <a:ln>
              <a:noFill/>
            </a:ln>
          </p:spPr>
          <p:txBody>
            <a:bodyPr spcFirstLastPara="1" wrap="square" lIns="40000" tIns="26650" rIns="40000" bIns="26650" anchor="ctr" anchorCtr="0">
              <a:noAutofit/>
            </a:bodyPr>
            <a:lstStyle/>
            <a:p>
              <a:pPr marL="0" marR="0" lvl="0" indent="0" algn="ctr" rtl="0">
                <a:lnSpc>
                  <a:spcPct val="90000"/>
                </a:lnSpc>
                <a:spcBef>
                  <a:spcPts val="0"/>
                </a:spcBef>
                <a:spcAft>
                  <a:spcPts val="0"/>
                </a:spcAft>
                <a:buNone/>
              </a:pPr>
              <a:r>
                <a:rPr lang="en-IN" sz="2100" b="0" i="0" u="none" strike="noStrike" cap="none">
                  <a:solidFill>
                    <a:schemeClr val="dk1"/>
                  </a:solidFill>
                  <a:latin typeface="Calibri"/>
                  <a:ea typeface="Calibri"/>
                  <a:cs typeface="Calibri"/>
                  <a:sym typeface="Calibri"/>
                </a:rPr>
                <a:t>Recommended</a:t>
              </a:r>
              <a:endParaRPr sz="2100" b="0" i="0" u="none" strike="noStrike" cap="none">
                <a:solidFill>
                  <a:schemeClr val="dk1"/>
                </a:solidFill>
                <a:latin typeface="Calibri"/>
                <a:ea typeface="Calibri"/>
                <a:cs typeface="Calibri"/>
                <a:sym typeface="Calibri"/>
              </a:endParaRPr>
            </a:p>
          </p:txBody>
        </p:sp>
        <p:sp>
          <p:nvSpPr>
            <p:cNvPr id="1614" name="Google Shape;1614;g13c5a5cb7a0_0_1869"/>
            <p:cNvSpPr/>
            <p:nvPr/>
          </p:nvSpPr>
          <p:spPr>
            <a:xfrm>
              <a:off x="787685" y="1337562"/>
              <a:ext cx="267300" cy="2673900"/>
            </a:xfrm>
            <a:custGeom>
              <a:avLst/>
              <a:gdLst/>
              <a:ahLst/>
              <a:cxnLst/>
              <a:rect l="l" t="t" r="r" b="b"/>
              <a:pathLst>
                <a:path w="120000" h="120000" extrusionOk="0">
                  <a:moveTo>
                    <a:pt x="0" y="0"/>
                  </a:moveTo>
                  <a:lnTo>
                    <a:pt x="0" y="120000"/>
                  </a:lnTo>
                  <a:lnTo>
                    <a:pt x="120000" y="120000"/>
                  </a:lnTo>
                </a:path>
              </a:pathLst>
            </a:custGeom>
            <a:noFill/>
            <a:ln w="25400" cap="flat" cmpd="sng">
              <a:solidFill>
                <a:srgbClr val="3B6495"/>
              </a:solidFill>
              <a:prstDash val="solid"/>
              <a:round/>
              <a:headEnd type="none" w="sm" len="sm"/>
              <a:tailEnd type="none" w="sm" len="sm"/>
            </a:ln>
          </p:spPr>
        </p:sp>
        <p:sp>
          <p:nvSpPr>
            <p:cNvPr id="1615" name="Google Shape;1615;g13c5a5cb7a0_0_1869"/>
            <p:cNvSpPr/>
            <p:nvPr/>
          </p:nvSpPr>
          <p:spPr>
            <a:xfrm>
              <a:off x="1055071" y="3342957"/>
              <a:ext cx="2139000" cy="13368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g13c5a5cb7a0_0_1869"/>
            <p:cNvSpPr txBox="1"/>
            <p:nvPr/>
          </p:nvSpPr>
          <p:spPr>
            <a:xfrm>
              <a:off x="1094228" y="3382114"/>
              <a:ext cx="2060700" cy="1258500"/>
            </a:xfrm>
            <a:prstGeom prst="rect">
              <a:avLst/>
            </a:prstGeom>
            <a:noFill/>
            <a:ln>
              <a:noFill/>
            </a:ln>
          </p:spPr>
          <p:txBody>
            <a:bodyPr spcFirstLastPara="1" wrap="square" lIns="40000" tIns="26650" rIns="40000" bIns="26650" anchor="ctr" anchorCtr="0">
              <a:noAutofit/>
            </a:bodyPr>
            <a:lstStyle/>
            <a:p>
              <a:pPr marL="0" marR="0" lvl="0" indent="0" algn="ctr" rtl="0">
                <a:lnSpc>
                  <a:spcPct val="90000"/>
                </a:lnSpc>
                <a:spcBef>
                  <a:spcPts val="0"/>
                </a:spcBef>
                <a:spcAft>
                  <a:spcPts val="0"/>
                </a:spcAft>
                <a:buNone/>
              </a:pPr>
              <a:r>
                <a:rPr lang="en-IN" sz="2100" b="0" i="0" u="none" strike="noStrike" cap="none">
                  <a:solidFill>
                    <a:schemeClr val="dk1"/>
                  </a:solidFill>
                  <a:latin typeface="Calibri"/>
                  <a:ea typeface="Calibri"/>
                  <a:cs typeface="Calibri"/>
                  <a:sym typeface="Calibri"/>
                </a:rPr>
                <a:t>Most SCOPUS listed </a:t>
              </a:r>
              <a:r>
                <a:rPr lang="en-IN" sz="2100">
                  <a:solidFill>
                    <a:schemeClr val="dk1"/>
                  </a:solidFill>
                  <a:latin typeface="Calibri"/>
                  <a:ea typeface="Calibri"/>
                  <a:cs typeface="Calibri"/>
                  <a:sym typeface="Calibri"/>
                </a:rPr>
                <a:t>journals are considered to be repued</a:t>
              </a:r>
              <a:endParaRPr sz="2100" b="0" i="0" u="none" strike="noStrike" cap="none">
                <a:solidFill>
                  <a:schemeClr val="dk1"/>
                </a:solidFill>
                <a:latin typeface="Calibri"/>
                <a:ea typeface="Calibri"/>
                <a:cs typeface="Calibri"/>
                <a:sym typeface="Calibri"/>
              </a:endParaRPr>
            </a:p>
          </p:txBody>
        </p:sp>
        <p:sp>
          <p:nvSpPr>
            <p:cNvPr id="1617" name="Google Shape;1617;g13c5a5cb7a0_0_1869"/>
            <p:cNvSpPr/>
            <p:nvPr/>
          </p:nvSpPr>
          <p:spPr>
            <a:xfrm>
              <a:off x="3862624" y="632"/>
              <a:ext cx="2673900" cy="13368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g13c5a5cb7a0_0_1869"/>
            <p:cNvSpPr txBox="1"/>
            <p:nvPr/>
          </p:nvSpPr>
          <p:spPr>
            <a:xfrm>
              <a:off x="3901781" y="39789"/>
              <a:ext cx="2595600" cy="1258500"/>
            </a:xfrm>
            <a:prstGeom prst="rect">
              <a:avLst/>
            </a:prstGeom>
            <a:noFill/>
            <a:ln>
              <a:noFill/>
            </a:ln>
          </p:spPr>
          <p:txBody>
            <a:bodyPr spcFirstLastPara="1" wrap="square" lIns="78100" tIns="52050" rIns="78100" bIns="52050" anchor="ctr" anchorCtr="0">
              <a:noAutofit/>
            </a:bodyPr>
            <a:lstStyle/>
            <a:p>
              <a:pPr marL="0" marR="0" lvl="0" indent="0" algn="ctr" rtl="0">
                <a:lnSpc>
                  <a:spcPct val="90000"/>
                </a:lnSpc>
                <a:spcBef>
                  <a:spcPts val="0"/>
                </a:spcBef>
                <a:spcAft>
                  <a:spcPts val="0"/>
                </a:spcAft>
                <a:buNone/>
              </a:pPr>
              <a:r>
                <a:rPr lang="en-IN" sz="4100" b="0" i="0" u="none" strike="noStrike" cap="none">
                  <a:solidFill>
                    <a:schemeClr val="lt1"/>
                  </a:solidFill>
                  <a:latin typeface="Calibri"/>
                  <a:ea typeface="Calibri"/>
                  <a:cs typeface="Calibri"/>
                  <a:sym typeface="Calibri"/>
                </a:rPr>
                <a:t>Web of Science</a:t>
              </a:r>
              <a:endParaRPr sz="4100" b="0" i="0" u="none" strike="noStrike" cap="none">
                <a:solidFill>
                  <a:schemeClr val="lt1"/>
                </a:solidFill>
                <a:latin typeface="Calibri"/>
                <a:ea typeface="Calibri"/>
                <a:cs typeface="Calibri"/>
                <a:sym typeface="Calibri"/>
              </a:endParaRPr>
            </a:p>
          </p:txBody>
        </p:sp>
        <p:sp>
          <p:nvSpPr>
            <p:cNvPr id="1619" name="Google Shape;1619;g13c5a5cb7a0_0_1869"/>
            <p:cNvSpPr/>
            <p:nvPr/>
          </p:nvSpPr>
          <p:spPr>
            <a:xfrm>
              <a:off x="4130010" y="1337562"/>
              <a:ext cx="267300" cy="1002600"/>
            </a:xfrm>
            <a:custGeom>
              <a:avLst/>
              <a:gdLst/>
              <a:ahLst/>
              <a:cxnLst/>
              <a:rect l="l" t="t" r="r" b="b"/>
              <a:pathLst>
                <a:path w="120000" h="120000" extrusionOk="0">
                  <a:moveTo>
                    <a:pt x="0" y="0"/>
                  </a:moveTo>
                  <a:lnTo>
                    <a:pt x="0" y="120000"/>
                  </a:lnTo>
                  <a:lnTo>
                    <a:pt x="120000" y="120000"/>
                  </a:lnTo>
                </a:path>
              </a:pathLst>
            </a:custGeom>
            <a:noFill/>
            <a:ln w="25400" cap="flat" cmpd="sng">
              <a:solidFill>
                <a:srgbClr val="3B6495"/>
              </a:solidFill>
              <a:prstDash val="solid"/>
              <a:round/>
              <a:headEnd type="none" w="sm" len="sm"/>
              <a:tailEnd type="none" w="sm" len="sm"/>
            </a:ln>
          </p:spPr>
        </p:sp>
        <p:sp>
          <p:nvSpPr>
            <p:cNvPr id="1620" name="Google Shape;1620;g13c5a5cb7a0_0_1869"/>
            <p:cNvSpPr/>
            <p:nvPr/>
          </p:nvSpPr>
          <p:spPr>
            <a:xfrm>
              <a:off x="4397396" y="1671795"/>
              <a:ext cx="2139000" cy="13368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g13c5a5cb7a0_0_1869"/>
            <p:cNvSpPr txBox="1"/>
            <p:nvPr/>
          </p:nvSpPr>
          <p:spPr>
            <a:xfrm>
              <a:off x="4436553" y="1710952"/>
              <a:ext cx="2060700" cy="1258500"/>
            </a:xfrm>
            <a:prstGeom prst="rect">
              <a:avLst/>
            </a:prstGeom>
            <a:noFill/>
            <a:ln>
              <a:noFill/>
            </a:ln>
          </p:spPr>
          <p:txBody>
            <a:bodyPr spcFirstLastPara="1" wrap="square" lIns="40000" tIns="26650" rIns="40000" bIns="26650" anchor="ctr" anchorCtr="0">
              <a:noAutofit/>
            </a:bodyPr>
            <a:lstStyle/>
            <a:p>
              <a:pPr marL="0" marR="0" lvl="0" indent="0" algn="ctr" rtl="0">
                <a:lnSpc>
                  <a:spcPct val="90000"/>
                </a:lnSpc>
                <a:spcBef>
                  <a:spcPts val="0"/>
                </a:spcBef>
                <a:spcAft>
                  <a:spcPts val="0"/>
                </a:spcAft>
                <a:buNone/>
              </a:pPr>
              <a:r>
                <a:rPr lang="en-IN" sz="2100" b="0" i="0" u="none" strike="noStrike" cap="none">
                  <a:solidFill>
                    <a:schemeClr val="dk1"/>
                  </a:solidFill>
                  <a:latin typeface="Calibri"/>
                  <a:ea typeface="Calibri"/>
                  <a:cs typeface="Calibri"/>
                  <a:sym typeface="Calibri"/>
                </a:rPr>
                <a:t>A bit higher rated</a:t>
              </a:r>
              <a:endParaRPr sz="2100" b="0" i="0" u="none" strike="noStrike" cap="none">
                <a:solidFill>
                  <a:schemeClr val="dk1"/>
                </a:solidFill>
                <a:latin typeface="Calibri"/>
                <a:ea typeface="Calibri"/>
                <a:cs typeface="Calibri"/>
                <a:sym typeface="Calibri"/>
              </a:endParaRPr>
            </a:p>
          </p:txBody>
        </p:sp>
        <p:sp>
          <p:nvSpPr>
            <p:cNvPr id="1622" name="Google Shape;1622;g13c5a5cb7a0_0_1869"/>
            <p:cNvSpPr/>
            <p:nvPr/>
          </p:nvSpPr>
          <p:spPr>
            <a:xfrm>
              <a:off x="4130010" y="1337562"/>
              <a:ext cx="267300" cy="2673900"/>
            </a:xfrm>
            <a:custGeom>
              <a:avLst/>
              <a:gdLst/>
              <a:ahLst/>
              <a:cxnLst/>
              <a:rect l="l" t="t" r="r" b="b"/>
              <a:pathLst>
                <a:path w="120000" h="120000" extrusionOk="0">
                  <a:moveTo>
                    <a:pt x="0" y="0"/>
                  </a:moveTo>
                  <a:lnTo>
                    <a:pt x="0" y="120000"/>
                  </a:lnTo>
                  <a:lnTo>
                    <a:pt x="120000" y="120000"/>
                  </a:lnTo>
                </a:path>
              </a:pathLst>
            </a:custGeom>
            <a:noFill/>
            <a:ln w="25400" cap="flat" cmpd="sng">
              <a:solidFill>
                <a:srgbClr val="3B6495"/>
              </a:solidFill>
              <a:prstDash val="solid"/>
              <a:round/>
              <a:headEnd type="none" w="sm" len="sm"/>
              <a:tailEnd type="none" w="sm" len="sm"/>
            </a:ln>
          </p:spPr>
        </p:sp>
        <p:sp>
          <p:nvSpPr>
            <p:cNvPr id="1623" name="Google Shape;1623;g13c5a5cb7a0_0_1869"/>
            <p:cNvSpPr/>
            <p:nvPr/>
          </p:nvSpPr>
          <p:spPr>
            <a:xfrm>
              <a:off x="4397396" y="3342957"/>
              <a:ext cx="2139000" cy="1336800"/>
            </a:xfrm>
            <a:prstGeom prst="roundRect">
              <a:avLst>
                <a:gd name="adj" fmla="val 10000"/>
              </a:avLst>
            </a:prstGeom>
            <a:solidFill>
              <a:schemeClr val="lt1">
                <a:alpha val="89800"/>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g13c5a5cb7a0_0_1869"/>
            <p:cNvSpPr txBox="1"/>
            <p:nvPr/>
          </p:nvSpPr>
          <p:spPr>
            <a:xfrm>
              <a:off x="4436553" y="3382114"/>
              <a:ext cx="2060700" cy="1258500"/>
            </a:xfrm>
            <a:prstGeom prst="rect">
              <a:avLst/>
            </a:prstGeom>
            <a:noFill/>
            <a:ln>
              <a:noFill/>
            </a:ln>
          </p:spPr>
          <p:txBody>
            <a:bodyPr spcFirstLastPara="1" wrap="square" lIns="40000" tIns="26650" rIns="40000" bIns="26650" anchor="ctr" anchorCtr="0">
              <a:noAutofit/>
            </a:bodyPr>
            <a:lstStyle/>
            <a:p>
              <a:pPr marL="0" marR="0" lvl="0" indent="0" algn="ctr" rtl="0">
                <a:lnSpc>
                  <a:spcPct val="90000"/>
                </a:lnSpc>
                <a:spcBef>
                  <a:spcPts val="0"/>
                </a:spcBef>
                <a:spcAft>
                  <a:spcPts val="0"/>
                </a:spcAft>
                <a:buNone/>
              </a:pPr>
              <a:r>
                <a:rPr lang="en-IN" sz="2100">
                  <a:solidFill>
                    <a:schemeClr val="dk1"/>
                  </a:solidFill>
                  <a:latin typeface="Calibri"/>
                  <a:ea typeface="Calibri"/>
                  <a:cs typeface="Calibri"/>
                  <a:sym typeface="Calibri"/>
                </a:rPr>
                <a:t>High </a:t>
              </a:r>
              <a:r>
                <a:rPr lang="en-IN" sz="2100" b="0" i="0" u="none" strike="noStrike" cap="none">
                  <a:solidFill>
                    <a:schemeClr val="dk1"/>
                  </a:solidFill>
                  <a:latin typeface="Calibri"/>
                  <a:ea typeface="Calibri"/>
                  <a:cs typeface="Calibri"/>
                  <a:sym typeface="Calibri"/>
                </a:rPr>
                <a:t>Impact factor</a:t>
              </a:r>
              <a:endParaRPr sz="21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g13c5a5cb7a0_0_18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Selection of Journals</a:t>
            </a:r>
            <a:endParaRPr/>
          </a:p>
        </p:txBody>
      </p:sp>
      <p:grpSp>
        <p:nvGrpSpPr>
          <p:cNvPr id="1630" name="Google Shape;1630;g13c5a5cb7a0_0_1890"/>
          <p:cNvGrpSpPr/>
          <p:nvPr/>
        </p:nvGrpSpPr>
        <p:grpSpPr>
          <a:xfrm>
            <a:off x="474002" y="1904366"/>
            <a:ext cx="8412000" cy="3509581"/>
            <a:chOff x="6458" y="491590"/>
            <a:chExt cx="8412000" cy="3509581"/>
          </a:xfrm>
        </p:grpSpPr>
        <p:sp>
          <p:nvSpPr>
            <p:cNvPr id="1631" name="Google Shape;1631;g13c5a5cb7a0_0_1890"/>
            <p:cNvSpPr/>
            <p:nvPr/>
          </p:nvSpPr>
          <p:spPr>
            <a:xfrm>
              <a:off x="2440010" y="1175236"/>
              <a:ext cx="524400" cy="91500"/>
            </a:xfrm>
            <a:custGeom>
              <a:avLst/>
              <a:gdLst/>
              <a:ahLst/>
              <a:cxnLst/>
              <a:rect l="l" t="t" r="r" b="b"/>
              <a:pathLst>
                <a:path w="120000" h="120000" extrusionOk="0">
                  <a:moveTo>
                    <a:pt x="0" y="60000"/>
                  </a:moveTo>
                  <a:lnTo>
                    <a:pt x="63913" y="60000"/>
                  </a:lnTo>
                  <a:lnTo>
                    <a:pt x="63913" y="103398"/>
                  </a:lnTo>
                  <a:lnTo>
                    <a:pt x="120000" y="103398"/>
                  </a:lnTo>
                </a:path>
              </a:pathLst>
            </a:custGeom>
            <a:noFill/>
            <a:ln w="9525" cap="flat" cmpd="sng">
              <a:solidFill>
                <a:schemeClr val="accent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g13c5a5cb7a0_0_1890"/>
            <p:cNvSpPr txBox="1"/>
            <p:nvPr/>
          </p:nvSpPr>
          <p:spPr>
            <a:xfrm>
              <a:off x="2688333" y="1218160"/>
              <a:ext cx="27900" cy="57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b="1" i="0" u="none" strike="noStrike" cap="none">
                <a:solidFill>
                  <a:srgbClr val="FFFF00"/>
                </a:solidFill>
                <a:latin typeface="Calibri"/>
                <a:ea typeface="Calibri"/>
                <a:cs typeface="Calibri"/>
                <a:sym typeface="Calibri"/>
              </a:endParaRPr>
            </a:p>
          </p:txBody>
        </p:sp>
        <p:sp>
          <p:nvSpPr>
            <p:cNvPr id="1633" name="Google Shape;1633;g13c5a5cb7a0_0_1890"/>
            <p:cNvSpPr/>
            <p:nvPr/>
          </p:nvSpPr>
          <p:spPr>
            <a:xfrm>
              <a:off x="10591" y="491590"/>
              <a:ext cx="2431200" cy="1458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g13c5a5cb7a0_0_1890"/>
            <p:cNvSpPr txBox="1"/>
            <p:nvPr/>
          </p:nvSpPr>
          <p:spPr>
            <a:xfrm>
              <a:off x="10591" y="491590"/>
              <a:ext cx="2431200" cy="1458600"/>
            </a:xfrm>
            <a:prstGeom prst="rect">
              <a:avLst/>
            </a:prstGeom>
            <a:noFill/>
            <a:ln>
              <a:noFill/>
            </a:ln>
          </p:spPr>
          <p:txBody>
            <a:bodyPr spcFirstLastPara="1" wrap="square" lIns="184900" tIns="184900" rIns="184900" bIns="184900" anchor="ctr" anchorCtr="0">
              <a:noAutofit/>
            </a:bodyPr>
            <a:lstStyle/>
            <a:p>
              <a:pPr marL="0" marR="0" lvl="0" indent="0" algn="ctr" rtl="0">
                <a:lnSpc>
                  <a:spcPct val="90000"/>
                </a:lnSpc>
                <a:spcBef>
                  <a:spcPts val="0"/>
                </a:spcBef>
                <a:spcAft>
                  <a:spcPts val="0"/>
                </a:spcAft>
                <a:buNone/>
              </a:pPr>
              <a:r>
                <a:rPr lang="en-IN" sz="2600" b="1" i="0" u="none" strike="noStrike" cap="none">
                  <a:solidFill>
                    <a:srgbClr val="FFFF00"/>
                  </a:solidFill>
                  <a:latin typeface="Calibri"/>
                  <a:ea typeface="Calibri"/>
                  <a:cs typeface="Calibri"/>
                  <a:sym typeface="Calibri"/>
                </a:rPr>
                <a:t>SCOPUS Q1</a:t>
              </a:r>
              <a:endParaRPr sz="2600" b="1" i="0" u="none" strike="noStrike" cap="none">
                <a:solidFill>
                  <a:srgbClr val="FFFF00"/>
                </a:solidFill>
                <a:latin typeface="Calibri"/>
                <a:ea typeface="Calibri"/>
                <a:cs typeface="Calibri"/>
                <a:sym typeface="Calibri"/>
              </a:endParaRPr>
            </a:p>
          </p:txBody>
        </p:sp>
        <p:sp>
          <p:nvSpPr>
            <p:cNvPr id="1635" name="Google Shape;1635;g13c5a5cb7a0_0_1890"/>
            <p:cNvSpPr/>
            <p:nvPr/>
          </p:nvSpPr>
          <p:spPr>
            <a:xfrm>
              <a:off x="5426277" y="1208305"/>
              <a:ext cx="528600" cy="9150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g13c5a5cb7a0_0_1890"/>
            <p:cNvSpPr txBox="1"/>
            <p:nvPr/>
          </p:nvSpPr>
          <p:spPr>
            <a:xfrm>
              <a:off x="5676588" y="1251229"/>
              <a:ext cx="27900" cy="57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b="1" i="0" u="none" strike="noStrike" cap="none">
                <a:solidFill>
                  <a:srgbClr val="FFFF00"/>
                </a:solidFill>
                <a:latin typeface="Calibri"/>
                <a:ea typeface="Calibri"/>
                <a:cs typeface="Calibri"/>
                <a:sym typeface="Calibri"/>
              </a:endParaRPr>
            </a:p>
          </p:txBody>
        </p:sp>
        <p:sp>
          <p:nvSpPr>
            <p:cNvPr id="1637" name="Google Shape;1637;g13c5a5cb7a0_0_1890"/>
            <p:cNvSpPr/>
            <p:nvPr/>
          </p:nvSpPr>
          <p:spPr>
            <a:xfrm>
              <a:off x="2996858" y="524659"/>
              <a:ext cx="2431200" cy="1458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g13c5a5cb7a0_0_1890"/>
            <p:cNvSpPr txBox="1"/>
            <p:nvPr/>
          </p:nvSpPr>
          <p:spPr>
            <a:xfrm>
              <a:off x="2996858" y="524659"/>
              <a:ext cx="2431200" cy="1458600"/>
            </a:xfrm>
            <a:prstGeom prst="rect">
              <a:avLst/>
            </a:prstGeom>
            <a:noFill/>
            <a:ln>
              <a:noFill/>
            </a:ln>
          </p:spPr>
          <p:txBody>
            <a:bodyPr spcFirstLastPara="1" wrap="square" lIns="184900" tIns="184900" rIns="184900" bIns="184900" anchor="ctr" anchorCtr="0">
              <a:noAutofit/>
            </a:bodyPr>
            <a:lstStyle/>
            <a:p>
              <a:pPr marL="0" marR="0" lvl="0" indent="0" algn="ctr" rtl="0">
                <a:lnSpc>
                  <a:spcPct val="90000"/>
                </a:lnSpc>
                <a:spcBef>
                  <a:spcPts val="0"/>
                </a:spcBef>
                <a:spcAft>
                  <a:spcPts val="0"/>
                </a:spcAft>
                <a:buNone/>
              </a:pPr>
              <a:r>
                <a:rPr lang="en-IN" sz="2600" b="1" i="0" u="none" strike="noStrike" cap="none">
                  <a:solidFill>
                    <a:srgbClr val="FFFF00"/>
                  </a:solidFill>
                  <a:latin typeface="Calibri"/>
                  <a:ea typeface="Calibri"/>
                  <a:cs typeface="Calibri"/>
                  <a:sym typeface="Calibri"/>
                </a:rPr>
                <a:t>SCOPUS Q2/3</a:t>
              </a:r>
              <a:endParaRPr sz="2600" b="1" i="0" u="none" strike="noStrike" cap="none">
                <a:solidFill>
                  <a:srgbClr val="FFFF00"/>
                </a:solidFill>
                <a:latin typeface="Calibri"/>
                <a:ea typeface="Calibri"/>
                <a:cs typeface="Calibri"/>
                <a:sym typeface="Calibri"/>
              </a:endParaRPr>
            </a:p>
          </p:txBody>
        </p:sp>
        <p:sp>
          <p:nvSpPr>
            <p:cNvPr id="1639" name="Google Shape;1639;g13c5a5cb7a0_0_1890"/>
            <p:cNvSpPr/>
            <p:nvPr/>
          </p:nvSpPr>
          <p:spPr>
            <a:xfrm>
              <a:off x="1222068" y="1981591"/>
              <a:ext cx="5980800" cy="528600"/>
            </a:xfrm>
            <a:custGeom>
              <a:avLst/>
              <a:gdLst/>
              <a:ahLst/>
              <a:cxnLst/>
              <a:rect l="l" t="t" r="r" b="b"/>
              <a:pathLst>
                <a:path w="120000" h="120000" extrusionOk="0">
                  <a:moveTo>
                    <a:pt x="120000" y="0"/>
                  </a:moveTo>
                  <a:lnTo>
                    <a:pt x="120000" y="63882"/>
                  </a:lnTo>
                  <a:lnTo>
                    <a:pt x="0" y="63882"/>
                  </a:lnTo>
                  <a:lnTo>
                    <a:pt x="0" y="120000"/>
                  </a:lnTo>
                </a:path>
              </a:pathLst>
            </a:custGeom>
            <a:noFill/>
            <a:ln w="9525" cap="flat" cmpd="sng">
              <a:solidFill>
                <a:schemeClr val="accent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g13c5a5cb7a0_0_1890"/>
            <p:cNvSpPr txBox="1"/>
            <p:nvPr/>
          </p:nvSpPr>
          <p:spPr>
            <a:xfrm>
              <a:off x="4062295" y="2243085"/>
              <a:ext cx="300300" cy="57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b="1" i="0" u="none" strike="noStrike" cap="none">
                <a:solidFill>
                  <a:srgbClr val="FFFF00"/>
                </a:solidFill>
                <a:latin typeface="Calibri"/>
                <a:ea typeface="Calibri"/>
                <a:cs typeface="Calibri"/>
                <a:sym typeface="Calibri"/>
              </a:endParaRPr>
            </a:p>
          </p:txBody>
        </p:sp>
        <p:sp>
          <p:nvSpPr>
            <p:cNvPr id="1641" name="Google Shape;1641;g13c5a5cb7a0_0_1890"/>
            <p:cNvSpPr/>
            <p:nvPr/>
          </p:nvSpPr>
          <p:spPr>
            <a:xfrm>
              <a:off x="5987258" y="524659"/>
              <a:ext cx="2431200" cy="1458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g13c5a5cb7a0_0_1890"/>
            <p:cNvSpPr txBox="1"/>
            <p:nvPr/>
          </p:nvSpPr>
          <p:spPr>
            <a:xfrm>
              <a:off x="5987258" y="524659"/>
              <a:ext cx="2431200" cy="1458600"/>
            </a:xfrm>
            <a:prstGeom prst="rect">
              <a:avLst/>
            </a:prstGeom>
            <a:noFill/>
            <a:ln>
              <a:noFill/>
            </a:ln>
          </p:spPr>
          <p:txBody>
            <a:bodyPr spcFirstLastPara="1" wrap="square" lIns="184900" tIns="184900" rIns="184900" bIns="184900" anchor="ctr" anchorCtr="0">
              <a:noAutofit/>
            </a:bodyPr>
            <a:lstStyle/>
            <a:p>
              <a:pPr marL="0" marR="0" lvl="0" indent="0" algn="ctr" rtl="0">
                <a:lnSpc>
                  <a:spcPct val="90000"/>
                </a:lnSpc>
                <a:spcBef>
                  <a:spcPts val="0"/>
                </a:spcBef>
                <a:spcAft>
                  <a:spcPts val="0"/>
                </a:spcAft>
                <a:buNone/>
              </a:pPr>
              <a:r>
                <a:rPr lang="en-IN" sz="2600" b="1" i="0" u="none" strike="noStrike" cap="none">
                  <a:solidFill>
                    <a:srgbClr val="FFFF00"/>
                  </a:solidFill>
                  <a:latin typeface="Calibri"/>
                  <a:ea typeface="Calibri"/>
                  <a:cs typeface="Calibri"/>
                  <a:sym typeface="Calibri"/>
                </a:rPr>
                <a:t>SCOPUS Q4</a:t>
              </a:r>
              <a:endParaRPr sz="2600" b="1" i="0" u="none" strike="noStrike" cap="none">
                <a:solidFill>
                  <a:srgbClr val="FFFF00"/>
                </a:solidFill>
                <a:latin typeface="Calibri"/>
                <a:ea typeface="Calibri"/>
                <a:cs typeface="Calibri"/>
                <a:sym typeface="Calibri"/>
              </a:endParaRPr>
            </a:p>
          </p:txBody>
        </p:sp>
        <p:sp>
          <p:nvSpPr>
            <p:cNvPr id="1643" name="Google Shape;1643;g13c5a5cb7a0_0_1890"/>
            <p:cNvSpPr/>
            <p:nvPr/>
          </p:nvSpPr>
          <p:spPr>
            <a:xfrm>
              <a:off x="2435877" y="3226217"/>
              <a:ext cx="528600" cy="9150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g13c5a5cb7a0_0_1890"/>
            <p:cNvSpPr txBox="1"/>
            <p:nvPr/>
          </p:nvSpPr>
          <p:spPr>
            <a:xfrm>
              <a:off x="2686188" y="3269141"/>
              <a:ext cx="27900" cy="570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b="1" i="0" u="none" strike="noStrike" cap="none">
                <a:solidFill>
                  <a:srgbClr val="FFFF00"/>
                </a:solidFill>
                <a:latin typeface="Calibri"/>
                <a:ea typeface="Calibri"/>
                <a:cs typeface="Calibri"/>
                <a:sym typeface="Calibri"/>
              </a:endParaRPr>
            </a:p>
          </p:txBody>
        </p:sp>
        <p:sp>
          <p:nvSpPr>
            <p:cNvPr id="1645" name="Google Shape;1645;g13c5a5cb7a0_0_1890"/>
            <p:cNvSpPr/>
            <p:nvPr/>
          </p:nvSpPr>
          <p:spPr>
            <a:xfrm>
              <a:off x="6458" y="2542571"/>
              <a:ext cx="2431200" cy="1458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g13c5a5cb7a0_0_1890"/>
            <p:cNvSpPr txBox="1"/>
            <p:nvPr/>
          </p:nvSpPr>
          <p:spPr>
            <a:xfrm>
              <a:off x="6458" y="2542571"/>
              <a:ext cx="2431200" cy="1458600"/>
            </a:xfrm>
            <a:prstGeom prst="rect">
              <a:avLst/>
            </a:prstGeom>
            <a:noFill/>
            <a:ln>
              <a:noFill/>
            </a:ln>
          </p:spPr>
          <p:txBody>
            <a:bodyPr spcFirstLastPara="1" wrap="square" lIns="184900" tIns="184900" rIns="184900" bIns="184900" anchor="ctr" anchorCtr="0">
              <a:noAutofit/>
            </a:bodyPr>
            <a:lstStyle/>
            <a:p>
              <a:pPr marL="0" marR="0" lvl="0" indent="0" algn="ctr" rtl="0">
                <a:lnSpc>
                  <a:spcPct val="90000"/>
                </a:lnSpc>
                <a:spcBef>
                  <a:spcPts val="0"/>
                </a:spcBef>
                <a:spcAft>
                  <a:spcPts val="0"/>
                </a:spcAft>
                <a:buNone/>
              </a:pPr>
              <a:r>
                <a:rPr lang="en-IN" sz="2600" b="1" i="0" u="none" strike="noStrike" cap="none">
                  <a:solidFill>
                    <a:srgbClr val="FFFF00"/>
                  </a:solidFill>
                  <a:latin typeface="Calibri"/>
                  <a:ea typeface="Calibri"/>
                  <a:cs typeface="Calibri"/>
                  <a:sym typeface="Calibri"/>
                </a:rPr>
                <a:t>SCOPUS Conference Proceedings</a:t>
              </a:r>
              <a:endParaRPr sz="2600" b="1" i="0" u="none" strike="noStrike" cap="none">
                <a:solidFill>
                  <a:srgbClr val="FFFF00"/>
                </a:solidFill>
                <a:latin typeface="Calibri"/>
                <a:ea typeface="Calibri"/>
                <a:cs typeface="Calibri"/>
                <a:sym typeface="Calibri"/>
              </a:endParaRPr>
            </a:p>
          </p:txBody>
        </p:sp>
        <p:sp>
          <p:nvSpPr>
            <p:cNvPr id="1647" name="Google Shape;1647;g13c5a5cb7a0_0_1890"/>
            <p:cNvSpPr/>
            <p:nvPr/>
          </p:nvSpPr>
          <p:spPr>
            <a:xfrm>
              <a:off x="2996858" y="2542571"/>
              <a:ext cx="2431200" cy="1458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g13c5a5cb7a0_0_1890"/>
            <p:cNvSpPr txBox="1"/>
            <p:nvPr/>
          </p:nvSpPr>
          <p:spPr>
            <a:xfrm>
              <a:off x="2996858" y="2542571"/>
              <a:ext cx="2431200" cy="1458600"/>
            </a:xfrm>
            <a:prstGeom prst="rect">
              <a:avLst/>
            </a:prstGeom>
            <a:noFill/>
            <a:ln>
              <a:noFill/>
            </a:ln>
          </p:spPr>
          <p:txBody>
            <a:bodyPr spcFirstLastPara="1" wrap="square" lIns="184900" tIns="184900" rIns="184900" bIns="184900" anchor="ctr" anchorCtr="0">
              <a:noAutofit/>
            </a:bodyPr>
            <a:lstStyle/>
            <a:p>
              <a:pPr marL="0" marR="0" lvl="0" indent="0" algn="ctr" rtl="0">
                <a:lnSpc>
                  <a:spcPct val="90000"/>
                </a:lnSpc>
                <a:spcBef>
                  <a:spcPts val="0"/>
                </a:spcBef>
                <a:spcAft>
                  <a:spcPts val="0"/>
                </a:spcAft>
                <a:buNone/>
              </a:pPr>
              <a:r>
                <a:rPr lang="en-IN" sz="2600" b="1">
                  <a:solidFill>
                    <a:srgbClr val="FFFF00"/>
                  </a:solidFill>
                  <a:latin typeface="Calibri"/>
                  <a:ea typeface="Calibri"/>
                  <a:cs typeface="Calibri"/>
                  <a:sym typeface="Calibri"/>
                </a:rPr>
                <a:t>Elsewhere, not much value</a:t>
              </a:r>
              <a:endParaRPr sz="2600" b="1" i="0" u="none" strike="noStrike" cap="none">
                <a:solidFill>
                  <a:srgbClr val="FFFF00"/>
                </a:solidFill>
                <a:latin typeface="Calibri"/>
                <a:ea typeface="Calibri"/>
                <a:cs typeface="Calibri"/>
                <a:sym typeface="Calibri"/>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g13c5a5cb7a0_0_19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t>Clarivate Impact Factor of Journal</a:t>
            </a:r>
            <a:endParaRPr b="1"/>
          </a:p>
        </p:txBody>
      </p:sp>
      <p:grpSp>
        <p:nvGrpSpPr>
          <p:cNvPr id="1654" name="Google Shape;1654;g13c5a5cb7a0_0_1913"/>
          <p:cNvGrpSpPr/>
          <p:nvPr/>
        </p:nvGrpSpPr>
        <p:grpSpPr>
          <a:xfrm>
            <a:off x="630471" y="1601648"/>
            <a:ext cx="7882916" cy="4523161"/>
            <a:chOff x="173271" y="1448"/>
            <a:chExt cx="7882916" cy="4523161"/>
          </a:xfrm>
        </p:grpSpPr>
        <p:sp>
          <p:nvSpPr>
            <p:cNvPr id="1655" name="Google Shape;1655;g13c5a5cb7a0_0_1913"/>
            <p:cNvSpPr/>
            <p:nvPr/>
          </p:nvSpPr>
          <p:spPr>
            <a:xfrm rot="5400000">
              <a:off x="-194177" y="1029228"/>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g13c5a5cb7a0_0_1913"/>
            <p:cNvSpPr/>
            <p:nvPr/>
          </p:nvSpPr>
          <p:spPr>
            <a:xfrm>
              <a:off x="173271" y="1448"/>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g13c5a5cb7a0_0_1913"/>
            <p:cNvSpPr txBox="1"/>
            <p:nvPr/>
          </p:nvSpPr>
          <p:spPr>
            <a:xfrm>
              <a:off x="211121" y="39298"/>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&gt;5</a:t>
              </a:r>
              <a:endParaRPr sz="5000" b="0" i="0" u="none" strike="noStrike" cap="none">
                <a:solidFill>
                  <a:srgbClr val="FFC000"/>
                </a:solidFill>
                <a:latin typeface="Calibri"/>
                <a:ea typeface="Calibri"/>
                <a:cs typeface="Calibri"/>
                <a:sym typeface="Calibri"/>
              </a:endParaRPr>
            </a:p>
          </p:txBody>
        </p:sp>
        <p:sp>
          <p:nvSpPr>
            <p:cNvPr id="1658" name="Google Shape;1658;g13c5a5cb7a0_0_1913"/>
            <p:cNvSpPr/>
            <p:nvPr/>
          </p:nvSpPr>
          <p:spPr>
            <a:xfrm rot="5400000">
              <a:off x="-194176" y="2644608"/>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g13c5a5cb7a0_0_1913"/>
            <p:cNvSpPr/>
            <p:nvPr/>
          </p:nvSpPr>
          <p:spPr>
            <a:xfrm>
              <a:off x="173271" y="161682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g13c5a5cb7a0_0_1913"/>
            <p:cNvSpPr txBox="1"/>
            <p:nvPr/>
          </p:nvSpPr>
          <p:spPr>
            <a:xfrm>
              <a:off x="211121" y="165467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&gt;4</a:t>
              </a:r>
              <a:endParaRPr sz="5000" b="0" i="0" u="none" strike="noStrike" cap="none">
                <a:solidFill>
                  <a:srgbClr val="FFC000"/>
                </a:solidFill>
                <a:latin typeface="Calibri"/>
                <a:ea typeface="Calibri"/>
                <a:cs typeface="Calibri"/>
                <a:sym typeface="Calibri"/>
              </a:endParaRPr>
            </a:p>
          </p:txBody>
        </p:sp>
        <p:sp>
          <p:nvSpPr>
            <p:cNvPr id="1661" name="Google Shape;1661;g13c5a5cb7a0_0_1913"/>
            <p:cNvSpPr/>
            <p:nvPr/>
          </p:nvSpPr>
          <p:spPr>
            <a:xfrm>
              <a:off x="613461" y="3452304"/>
              <a:ext cx="28551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g13c5a5cb7a0_0_1913"/>
            <p:cNvSpPr/>
            <p:nvPr/>
          </p:nvSpPr>
          <p:spPr>
            <a:xfrm>
              <a:off x="173271" y="323220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g13c5a5cb7a0_0_1913"/>
            <p:cNvSpPr txBox="1"/>
            <p:nvPr/>
          </p:nvSpPr>
          <p:spPr>
            <a:xfrm>
              <a:off x="211121" y="327005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Q1</a:t>
              </a:r>
              <a:endParaRPr sz="5000" b="0" i="0" u="none" strike="noStrike" cap="none">
                <a:solidFill>
                  <a:srgbClr val="FFC000"/>
                </a:solidFill>
                <a:latin typeface="Calibri"/>
                <a:ea typeface="Calibri"/>
                <a:cs typeface="Calibri"/>
                <a:sym typeface="Calibri"/>
              </a:endParaRPr>
            </a:p>
          </p:txBody>
        </p:sp>
        <p:sp>
          <p:nvSpPr>
            <p:cNvPr id="1664" name="Google Shape;1664;g13c5a5cb7a0_0_1913"/>
            <p:cNvSpPr/>
            <p:nvPr/>
          </p:nvSpPr>
          <p:spPr>
            <a:xfrm rot="-5400000">
              <a:off x="2670386" y="2644666"/>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g13c5a5cb7a0_0_1913"/>
            <p:cNvSpPr/>
            <p:nvPr/>
          </p:nvSpPr>
          <p:spPr>
            <a:xfrm>
              <a:off x="3037879" y="323220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g13c5a5cb7a0_0_1913"/>
            <p:cNvSpPr txBox="1"/>
            <p:nvPr/>
          </p:nvSpPr>
          <p:spPr>
            <a:xfrm>
              <a:off x="3075729" y="327005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&gt;3</a:t>
              </a:r>
              <a:endParaRPr sz="5000" b="0" i="0" u="none" strike="noStrike" cap="none">
                <a:solidFill>
                  <a:srgbClr val="FFC000"/>
                </a:solidFill>
                <a:latin typeface="Calibri"/>
                <a:ea typeface="Calibri"/>
                <a:cs typeface="Calibri"/>
                <a:sym typeface="Calibri"/>
              </a:endParaRPr>
            </a:p>
          </p:txBody>
        </p:sp>
        <p:sp>
          <p:nvSpPr>
            <p:cNvPr id="1667" name="Google Shape;1667;g13c5a5cb7a0_0_1913"/>
            <p:cNvSpPr/>
            <p:nvPr/>
          </p:nvSpPr>
          <p:spPr>
            <a:xfrm rot="-5400000">
              <a:off x="2670386" y="1029286"/>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13c5a5cb7a0_0_1913"/>
            <p:cNvSpPr/>
            <p:nvPr/>
          </p:nvSpPr>
          <p:spPr>
            <a:xfrm>
              <a:off x="3037879" y="161682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g13c5a5cb7a0_0_1913"/>
            <p:cNvSpPr txBox="1"/>
            <p:nvPr/>
          </p:nvSpPr>
          <p:spPr>
            <a:xfrm>
              <a:off x="3075729" y="165467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&gt;2</a:t>
              </a:r>
              <a:endParaRPr sz="5000" b="0" i="0" u="none" strike="noStrike" cap="none">
                <a:solidFill>
                  <a:srgbClr val="FFC000"/>
                </a:solidFill>
                <a:latin typeface="Calibri"/>
                <a:ea typeface="Calibri"/>
                <a:cs typeface="Calibri"/>
                <a:sym typeface="Calibri"/>
              </a:endParaRPr>
            </a:p>
          </p:txBody>
        </p:sp>
        <p:sp>
          <p:nvSpPr>
            <p:cNvPr id="1670" name="Google Shape;1670;g13c5a5cb7a0_0_1913"/>
            <p:cNvSpPr/>
            <p:nvPr/>
          </p:nvSpPr>
          <p:spPr>
            <a:xfrm>
              <a:off x="3478069" y="221543"/>
              <a:ext cx="28551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g13c5a5cb7a0_0_1913"/>
            <p:cNvSpPr/>
            <p:nvPr/>
          </p:nvSpPr>
          <p:spPr>
            <a:xfrm>
              <a:off x="3037879" y="1448"/>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13c5a5cb7a0_0_1913"/>
            <p:cNvSpPr txBox="1"/>
            <p:nvPr/>
          </p:nvSpPr>
          <p:spPr>
            <a:xfrm>
              <a:off x="3075729" y="39298"/>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Q2</a:t>
              </a:r>
              <a:endParaRPr sz="5000" b="0" i="0" u="none" strike="noStrike" cap="none">
                <a:solidFill>
                  <a:srgbClr val="FFC000"/>
                </a:solidFill>
                <a:latin typeface="Calibri"/>
                <a:ea typeface="Calibri"/>
                <a:cs typeface="Calibri"/>
                <a:sym typeface="Calibri"/>
              </a:endParaRPr>
            </a:p>
          </p:txBody>
        </p:sp>
        <p:sp>
          <p:nvSpPr>
            <p:cNvPr id="1673" name="Google Shape;1673;g13c5a5cb7a0_0_1913"/>
            <p:cNvSpPr/>
            <p:nvPr/>
          </p:nvSpPr>
          <p:spPr>
            <a:xfrm rot="5400000">
              <a:off x="5535039" y="1029228"/>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g13c5a5cb7a0_0_1913"/>
            <p:cNvSpPr/>
            <p:nvPr/>
          </p:nvSpPr>
          <p:spPr>
            <a:xfrm>
              <a:off x="5902487" y="1448"/>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g13c5a5cb7a0_0_1913"/>
            <p:cNvSpPr txBox="1"/>
            <p:nvPr/>
          </p:nvSpPr>
          <p:spPr>
            <a:xfrm>
              <a:off x="5940337" y="39298"/>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&gt;1</a:t>
              </a:r>
              <a:endParaRPr sz="5000" b="0" i="0" u="none" strike="noStrike" cap="none">
                <a:solidFill>
                  <a:srgbClr val="FFC000"/>
                </a:solidFill>
                <a:latin typeface="Calibri"/>
                <a:ea typeface="Calibri"/>
                <a:cs typeface="Calibri"/>
                <a:sym typeface="Calibri"/>
              </a:endParaRPr>
            </a:p>
          </p:txBody>
        </p:sp>
        <p:sp>
          <p:nvSpPr>
            <p:cNvPr id="1676" name="Google Shape;1676;g13c5a5cb7a0_0_1913"/>
            <p:cNvSpPr/>
            <p:nvPr/>
          </p:nvSpPr>
          <p:spPr>
            <a:xfrm rot="5400000">
              <a:off x="5535039" y="2644608"/>
              <a:ext cx="1605900" cy="193800"/>
            </a:xfrm>
            <a:prstGeom prst="rect">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g13c5a5cb7a0_0_1913"/>
            <p:cNvSpPr/>
            <p:nvPr/>
          </p:nvSpPr>
          <p:spPr>
            <a:xfrm>
              <a:off x="5902487" y="161682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g13c5a5cb7a0_0_1913"/>
            <p:cNvSpPr txBox="1"/>
            <p:nvPr/>
          </p:nvSpPr>
          <p:spPr>
            <a:xfrm>
              <a:off x="5940337" y="165467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Q3</a:t>
              </a:r>
              <a:endParaRPr sz="5000" b="0" i="0" u="none" strike="noStrike" cap="none">
                <a:solidFill>
                  <a:srgbClr val="FFC000"/>
                </a:solidFill>
                <a:latin typeface="Calibri"/>
                <a:ea typeface="Calibri"/>
                <a:cs typeface="Calibri"/>
                <a:sym typeface="Calibri"/>
              </a:endParaRPr>
            </a:p>
          </p:txBody>
        </p:sp>
        <p:sp>
          <p:nvSpPr>
            <p:cNvPr id="1679" name="Google Shape;1679;g13c5a5cb7a0_0_1913"/>
            <p:cNvSpPr/>
            <p:nvPr/>
          </p:nvSpPr>
          <p:spPr>
            <a:xfrm>
              <a:off x="5902487" y="3232209"/>
              <a:ext cx="2153700" cy="129240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g13c5a5cb7a0_0_1913"/>
            <p:cNvSpPr txBox="1"/>
            <p:nvPr/>
          </p:nvSpPr>
          <p:spPr>
            <a:xfrm>
              <a:off x="5940337" y="3270059"/>
              <a:ext cx="2078100" cy="1216500"/>
            </a:xfrm>
            <a:prstGeom prst="rect">
              <a:avLst/>
            </a:prstGeom>
            <a:noFill/>
            <a:ln>
              <a:noFill/>
            </a:ln>
          </p:spPr>
          <p:txBody>
            <a:bodyPr spcFirstLastPara="1" wrap="square" lIns="190500" tIns="190500" rIns="190500" bIns="190500" anchor="ctr" anchorCtr="0">
              <a:noAutofit/>
            </a:bodyPr>
            <a:lstStyle/>
            <a:p>
              <a:pPr marL="0" marR="0" lvl="0" indent="0" algn="ctr" rtl="0">
                <a:lnSpc>
                  <a:spcPct val="90000"/>
                </a:lnSpc>
                <a:spcBef>
                  <a:spcPts val="0"/>
                </a:spcBef>
                <a:spcAft>
                  <a:spcPts val="0"/>
                </a:spcAft>
                <a:buNone/>
              </a:pPr>
              <a:r>
                <a:rPr lang="en-IN" sz="5000" b="0" i="0" u="none" strike="noStrike" cap="none">
                  <a:solidFill>
                    <a:srgbClr val="FFC000"/>
                  </a:solidFill>
                  <a:latin typeface="Calibri"/>
                  <a:ea typeface="Calibri"/>
                  <a:cs typeface="Calibri"/>
                  <a:sym typeface="Calibri"/>
                </a:rPr>
                <a:t>&lt;1, Q4</a:t>
              </a:r>
              <a:endParaRPr sz="5000" b="0" i="0" u="none" strike="noStrike" cap="none">
                <a:solidFill>
                  <a:srgbClr val="FFC000"/>
                </a:solidFill>
                <a:latin typeface="Calibri"/>
                <a:ea typeface="Calibri"/>
                <a:cs typeface="Calibri"/>
                <a:sym typeface="Calibri"/>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g13c5a5cb7a0_0_1944"/>
          <p:cNvSpPr txBox="1">
            <a:spLocks noGrp="1"/>
          </p:cNvSpPr>
          <p:nvPr>
            <p:ph type="title"/>
          </p:nvPr>
        </p:nvSpPr>
        <p:spPr>
          <a:xfrm>
            <a:off x="457200" y="274650"/>
            <a:ext cx="64521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Clarivate Impact factor of Journals</a:t>
            </a:r>
            <a:endParaRPr/>
          </a:p>
        </p:txBody>
      </p:sp>
      <p:sp>
        <p:nvSpPr>
          <p:cNvPr id="1686" name="Google Shape;1686;g13c5a5cb7a0_0_1944"/>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https://en.wikipedia.org/wiki/Impact_factor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g13c5a5cb7a0_0_1949"/>
          <p:cNvSpPr txBox="1">
            <a:spLocks noGrp="1"/>
          </p:cNvSpPr>
          <p:nvPr>
            <p:ph type="title"/>
          </p:nvPr>
        </p:nvSpPr>
        <p:spPr>
          <a:xfrm>
            <a:off x="467544"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What I advise</a:t>
            </a:r>
            <a:endParaRPr/>
          </a:p>
        </p:txBody>
      </p:sp>
      <p:sp>
        <p:nvSpPr>
          <p:cNvPr id="1692" name="Google Shape;1692;g13c5a5cb7a0_0_1949"/>
          <p:cNvSpPr txBox="1">
            <a:spLocks noGrp="1"/>
          </p:cNvSpPr>
          <p:nvPr>
            <p:ph type="body" idx="1"/>
          </p:nvPr>
        </p:nvSpPr>
        <p:spPr>
          <a:xfrm>
            <a:off x="467544" y="908720"/>
            <a:ext cx="82296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IN"/>
              <a:t>Publish always in UGC CARE LIST OR SCOPUS Journals</a:t>
            </a:r>
            <a:endParaRPr/>
          </a:p>
          <a:p>
            <a:pPr marL="342900" lvl="0" indent="-342900" algn="l" rtl="0">
              <a:spcBef>
                <a:spcPts val="640"/>
              </a:spcBef>
              <a:spcAft>
                <a:spcPts val="0"/>
              </a:spcAft>
              <a:buClr>
                <a:schemeClr val="dk1"/>
              </a:buClr>
              <a:buSzPts val="3200"/>
              <a:buChar char="•"/>
            </a:pPr>
            <a:r>
              <a:rPr lang="en-IN"/>
              <a:t>Say You start from a paid journal, move up the ladder </a:t>
            </a:r>
            <a:endParaRPr/>
          </a:p>
          <a:p>
            <a:pPr marL="0" lvl="0" indent="0" algn="l" rtl="0">
              <a:spcBef>
                <a:spcPts val="640"/>
              </a:spcBef>
              <a:spcAft>
                <a:spcPts val="0"/>
              </a:spcAft>
              <a:buClr>
                <a:schemeClr val="dk1"/>
              </a:buClr>
              <a:buSzPts val="3200"/>
              <a:buNone/>
            </a:pPr>
            <a:endParaRPr/>
          </a:p>
        </p:txBody>
      </p:sp>
      <p:grpSp>
        <p:nvGrpSpPr>
          <p:cNvPr id="1693" name="Google Shape;1693;g13c5a5cb7a0_0_1949"/>
          <p:cNvGrpSpPr/>
          <p:nvPr/>
        </p:nvGrpSpPr>
        <p:grpSpPr>
          <a:xfrm>
            <a:off x="-1571269" y="2230516"/>
            <a:ext cx="9696003" cy="4832100"/>
            <a:chOff x="-4055037" y="-622420"/>
            <a:chExt cx="9696003" cy="4832100"/>
          </a:xfrm>
        </p:grpSpPr>
        <p:sp>
          <p:nvSpPr>
            <p:cNvPr id="1694" name="Google Shape;1694;g13c5a5cb7a0_0_1949"/>
            <p:cNvSpPr/>
            <p:nvPr/>
          </p:nvSpPr>
          <p:spPr>
            <a:xfrm>
              <a:off x="-4055037" y="-622420"/>
              <a:ext cx="4832100" cy="4832100"/>
            </a:xfrm>
            <a:prstGeom prst="blockArc">
              <a:avLst>
                <a:gd name="adj1" fmla="val 18900000"/>
                <a:gd name="adj2" fmla="val 2700000"/>
                <a:gd name="adj3" fmla="val 447"/>
              </a:avLst>
            </a:prstGeom>
            <a:noFill/>
            <a:ln w="25400" cap="flat" cmpd="sng">
              <a:solidFill>
                <a:srgbClr val="3B64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g13c5a5cb7a0_0_1949"/>
            <p:cNvSpPr/>
            <p:nvPr/>
          </p:nvSpPr>
          <p:spPr>
            <a:xfrm>
              <a:off x="499768" y="358732"/>
              <a:ext cx="5141100" cy="717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g13c5a5cb7a0_0_1949"/>
            <p:cNvSpPr txBox="1"/>
            <p:nvPr/>
          </p:nvSpPr>
          <p:spPr>
            <a:xfrm>
              <a:off x="499768" y="358732"/>
              <a:ext cx="5141100" cy="717600"/>
            </a:xfrm>
            <a:prstGeom prst="rect">
              <a:avLst/>
            </a:prstGeom>
            <a:noFill/>
            <a:ln>
              <a:noFill/>
            </a:ln>
          </p:spPr>
          <p:txBody>
            <a:bodyPr spcFirstLastPara="1" wrap="square" lIns="569475" tIns="93975" rIns="93975" bIns="93975" anchor="ctr" anchorCtr="0">
              <a:noAutofit/>
            </a:bodyPr>
            <a:lstStyle/>
            <a:p>
              <a:pPr marL="0" marR="0" lvl="0" indent="0" algn="l" rtl="0">
                <a:lnSpc>
                  <a:spcPct val="90000"/>
                </a:lnSpc>
                <a:spcBef>
                  <a:spcPts val="0"/>
                </a:spcBef>
                <a:spcAft>
                  <a:spcPts val="0"/>
                </a:spcAft>
                <a:buNone/>
              </a:pPr>
              <a:r>
                <a:rPr lang="en-IN" sz="3700" b="0" i="0" u="none" strike="noStrike" cap="none">
                  <a:solidFill>
                    <a:schemeClr val="lt1"/>
                  </a:solidFill>
                  <a:latin typeface="Calibri"/>
                  <a:ea typeface="Calibri"/>
                  <a:cs typeface="Calibri"/>
                  <a:sym typeface="Calibri"/>
                </a:rPr>
                <a:t>Scopus Q4 &amp; Q3</a:t>
              </a:r>
              <a:endParaRPr sz="3700" b="0" i="0" u="none" strike="noStrike" cap="none">
                <a:solidFill>
                  <a:schemeClr val="lt1"/>
                </a:solidFill>
                <a:latin typeface="Calibri"/>
                <a:ea typeface="Calibri"/>
                <a:cs typeface="Calibri"/>
                <a:sym typeface="Calibri"/>
              </a:endParaRPr>
            </a:p>
          </p:txBody>
        </p:sp>
        <p:sp>
          <p:nvSpPr>
            <p:cNvPr id="1697" name="Google Shape;1697;g13c5a5cb7a0_0_1949"/>
            <p:cNvSpPr/>
            <p:nvPr/>
          </p:nvSpPr>
          <p:spPr>
            <a:xfrm>
              <a:off x="51352" y="269049"/>
              <a:ext cx="896700" cy="8967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g13c5a5cb7a0_0_1949"/>
            <p:cNvSpPr/>
            <p:nvPr/>
          </p:nvSpPr>
          <p:spPr>
            <a:xfrm>
              <a:off x="760566" y="1434931"/>
              <a:ext cx="4880400" cy="717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g13c5a5cb7a0_0_1949"/>
            <p:cNvSpPr txBox="1"/>
            <p:nvPr/>
          </p:nvSpPr>
          <p:spPr>
            <a:xfrm>
              <a:off x="760566" y="1434931"/>
              <a:ext cx="4880400" cy="717600"/>
            </a:xfrm>
            <a:prstGeom prst="rect">
              <a:avLst/>
            </a:prstGeom>
            <a:noFill/>
            <a:ln>
              <a:noFill/>
            </a:ln>
          </p:spPr>
          <p:txBody>
            <a:bodyPr spcFirstLastPara="1" wrap="square" lIns="569475" tIns="93975" rIns="93975" bIns="93975" anchor="ctr" anchorCtr="0">
              <a:noAutofit/>
            </a:bodyPr>
            <a:lstStyle/>
            <a:p>
              <a:pPr marL="0" marR="0" lvl="0" indent="0" algn="l" rtl="0">
                <a:lnSpc>
                  <a:spcPct val="90000"/>
                </a:lnSpc>
                <a:spcBef>
                  <a:spcPts val="0"/>
                </a:spcBef>
                <a:spcAft>
                  <a:spcPts val="0"/>
                </a:spcAft>
                <a:buNone/>
              </a:pPr>
              <a:r>
                <a:rPr lang="en-IN" sz="3700" b="0" i="0" u="none" strike="noStrike" cap="none">
                  <a:solidFill>
                    <a:schemeClr val="lt1"/>
                  </a:solidFill>
                  <a:latin typeface="Calibri"/>
                  <a:ea typeface="Calibri"/>
                  <a:cs typeface="Calibri"/>
                  <a:sym typeface="Calibri"/>
                </a:rPr>
                <a:t>Scopus Q2</a:t>
              </a:r>
              <a:endParaRPr sz="3700" b="0" i="0" u="none" strike="noStrike" cap="none">
                <a:solidFill>
                  <a:schemeClr val="lt1"/>
                </a:solidFill>
                <a:latin typeface="Calibri"/>
                <a:ea typeface="Calibri"/>
                <a:cs typeface="Calibri"/>
                <a:sym typeface="Calibri"/>
              </a:endParaRPr>
            </a:p>
          </p:txBody>
        </p:sp>
        <p:sp>
          <p:nvSpPr>
            <p:cNvPr id="1700" name="Google Shape;1700;g13c5a5cb7a0_0_1949"/>
            <p:cNvSpPr/>
            <p:nvPr/>
          </p:nvSpPr>
          <p:spPr>
            <a:xfrm>
              <a:off x="312150" y="1345247"/>
              <a:ext cx="896700" cy="8967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g13c5a5cb7a0_0_1949"/>
            <p:cNvSpPr/>
            <p:nvPr/>
          </p:nvSpPr>
          <p:spPr>
            <a:xfrm>
              <a:off x="499768" y="2511129"/>
              <a:ext cx="5141100" cy="7176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13c5a5cb7a0_0_1949"/>
            <p:cNvSpPr txBox="1"/>
            <p:nvPr/>
          </p:nvSpPr>
          <p:spPr>
            <a:xfrm>
              <a:off x="499768" y="2511129"/>
              <a:ext cx="5141100" cy="717600"/>
            </a:xfrm>
            <a:prstGeom prst="rect">
              <a:avLst/>
            </a:prstGeom>
            <a:noFill/>
            <a:ln>
              <a:noFill/>
            </a:ln>
          </p:spPr>
          <p:txBody>
            <a:bodyPr spcFirstLastPara="1" wrap="square" lIns="569475" tIns="93975" rIns="93975" bIns="93975" anchor="ctr" anchorCtr="0">
              <a:noAutofit/>
            </a:bodyPr>
            <a:lstStyle/>
            <a:p>
              <a:pPr marL="0" marR="0" lvl="0" indent="0" algn="l" rtl="0">
                <a:lnSpc>
                  <a:spcPct val="90000"/>
                </a:lnSpc>
                <a:spcBef>
                  <a:spcPts val="0"/>
                </a:spcBef>
                <a:spcAft>
                  <a:spcPts val="0"/>
                </a:spcAft>
                <a:buNone/>
              </a:pPr>
              <a:r>
                <a:rPr lang="en-IN" sz="3700" b="0" i="0" u="none" strike="noStrike" cap="none">
                  <a:solidFill>
                    <a:schemeClr val="lt1"/>
                  </a:solidFill>
                  <a:latin typeface="Calibri"/>
                  <a:ea typeface="Calibri"/>
                  <a:cs typeface="Calibri"/>
                  <a:sym typeface="Calibri"/>
                </a:rPr>
                <a:t>Scopus Q1</a:t>
              </a:r>
              <a:endParaRPr sz="3700" b="0" i="0" u="none" strike="noStrike" cap="none">
                <a:solidFill>
                  <a:schemeClr val="lt1"/>
                </a:solidFill>
                <a:latin typeface="Calibri"/>
                <a:ea typeface="Calibri"/>
                <a:cs typeface="Calibri"/>
                <a:sym typeface="Calibri"/>
              </a:endParaRPr>
            </a:p>
          </p:txBody>
        </p:sp>
        <p:sp>
          <p:nvSpPr>
            <p:cNvPr id="1703" name="Google Shape;1703;g13c5a5cb7a0_0_1949"/>
            <p:cNvSpPr/>
            <p:nvPr/>
          </p:nvSpPr>
          <p:spPr>
            <a:xfrm>
              <a:off x="51352" y="2421446"/>
              <a:ext cx="896700" cy="8967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g13c5a5cb7a0_0_2223"/>
          <p:cNvSpPr txBox="1">
            <a:spLocks noGrp="1"/>
          </p:cNvSpPr>
          <p:nvPr>
            <p:ph type="title"/>
          </p:nvPr>
        </p:nvSpPr>
        <p:spPr>
          <a:xfrm>
            <a:off x="395525" y="172300"/>
            <a:ext cx="63087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Importance of ethics- Villagers pour milk</a:t>
            </a:r>
            <a:endParaRPr/>
          </a:p>
        </p:txBody>
      </p:sp>
      <p:sp>
        <p:nvSpPr>
          <p:cNvPr id="1709" name="Google Shape;1709;g13c5a5cb7a0_0_2223"/>
          <p:cNvSpPr txBox="1"/>
          <p:nvPr/>
        </p:nvSpPr>
        <p:spPr>
          <a:xfrm>
            <a:off x="395536" y="5877272"/>
            <a:ext cx="8424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i="1">
                <a:solidFill>
                  <a:schemeClr val="dk1"/>
                </a:solidFill>
                <a:latin typeface="Calibri"/>
                <a:ea typeface="Calibri"/>
                <a:cs typeface="Calibri"/>
                <a:sym typeface="Calibri"/>
              </a:rPr>
              <a:t>If everyone cheats, who will do the real work?</a:t>
            </a:r>
            <a:endParaRPr sz="3200" i="1">
              <a:solidFill>
                <a:schemeClr val="dk1"/>
              </a:solidFill>
              <a:latin typeface="Calibri"/>
              <a:ea typeface="Calibri"/>
              <a:cs typeface="Calibri"/>
              <a:sym typeface="Calibri"/>
            </a:endParaRPr>
          </a:p>
        </p:txBody>
      </p:sp>
      <p:pic>
        <p:nvPicPr>
          <p:cNvPr id="1710" name="Google Shape;1710;g13c5a5cb7a0_0_2223"/>
          <p:cNvPicPr preferRelativeResize="0"/>
          <p:nvPr/>
        </p:nvPicPr>
        <p:blipFill>
          <a:blip r:embed="rId3">
            <a:alphaModFix/>
          </a:blip>
          <a:stretch>
            <a:fillRect/>
          </a:stretch>
        </p:blipFill>
        <p:spPr>
          <a:xfrm>
            <a:off x="1042900" y="1570050"/>
            <a:ext cx="7466089" cy="415482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g13c5a5cb7a0_0_2313"/>
          <p:cNvSpPr txBox="1">
            <a:spLocks noGrp="1"/>
          </p:cNvSpPr>
          <p:nvPr>
            <p:ph type="title"/>
          </p:nvPr>
        </p:nvSpPr>
        <p:spPr>
          <a:xfrm>
            <a:off x="457200" y="274650"/>
            <a:ext cx="6615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Citation of Published Material</a:t>
            </a:r>
            <a:endParaRPr/>
          </a:p>
        </p:txBody>
      </p:sp>
      <p:sp>
        <p:nvSpPr>
          <p:cNvPr id="1716" name="Google Shape;1716;g13c5a5cb7a0_0_231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342900" algn="ctr" rtl="0">
              <a:spcBef>
                <a:spcPts val="0"/>
              </a:spcBef>
              <a:spcAft>
                <a:spcPts val="0"/>
              </a:spcAft>
              <a:buClr>
                <a:schemeClr val="dk1"/>
              </a:buClr>
              <a:buSzPts val="5400"/>
              <a:buChar char="•"/>
            </a:pPr>
            <a:r>
              <a:rPr lang="en-IN" sz="5400"/>
              <a:t>Always acknowledge the source or express it on your own, in such a way that it cannot be viewed as plagiarized</a:t>
            </a:r>
            <a:endParaRPr sz="5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g13c5a5cb7a0_0_2318"/>
          <p:cNvSpPr txBox="1">
            <a:spLocks noGrp="1"/>
          </p:cNvSpPr>
          <p:nvPr>
            <p:ph type="title"/>
          </p:nvPr>
        </p:nvSpPr>
        <p:spPr>
          <a:xfrm>
            <a:off x="457200" y="274650"/>
            <a:ext cx="6615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Ethical Issues Related to Publishing</a:t>
            </a:r>
            <a:endParaRPr/>
          </a:p>
        </p:txBody>
      </p:sp>
      <p:sp>
        <p:nvSpPr>
          <p:cNvPr id="1722" name="Google Shape;1722;g13c5a5cb7a0_0_231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457200" algn="ctr" rtl="0">
              <a:spcBef>
                <a:spcPts val="0"/>
              </a:spcBef>
              <a:spcAft>
                <a:spcPts val="0"/>
              </a:spcAft>
              <a:buClr>
                <a:schemeClr val="dk1"/>
              </a:buClr>
              <a:buSzPts val="7200"/>
              <a:buChar char="•"/>
            </a:pPr>
            <a:r>
              <a:rPr lang="en-IN" sz="7200"/>
              <a:t>Any thing which is taken without consent is stealing</a:t>
            </a:r>
            <a:endParaRPr sz="7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g13c5a5cb7a0_0_1000"/>
          <p:cNvSpPr txBox="1">
            <a:spLocks noGrp="1"/>
          </p:cNvSpPr>
          <p:nvPr>
            <p:ph type="title"/>
          </p:nvPr>
        </p:nvSpPr>
        <p:spPr>
          <a:xfrm>
            <a:off x="628650" y="365125"/>
            <a:ext cx="788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Step 5: Important sentences from “Topic” from </a:t>
            </a:r>
            <a:r>
              <a:rPr lang="en-IN" b="1">
                <a:solidFill>
                  <a:srgbClr val="7030A0"/>
                </a:solidFill>
              </a:rPr>
              <a:t>Google Search</a:t>
            </a:r>
            <a:endParaRPr b="1">
              <a:solidFill>
                <a:srgbClr val="7030A0"/>
              </a:solidFill>
            </a:endParaRPr>
          </a:p>
        </p:txBody>
      </p:sp>
      <p:graphicFrame>
        <p:nvGraphicFramePr>
          <p:cNvPr id="1066" name="Google Shape;1066;g13c5a5cb7a0_0_1000"/>
          <p:cNvGraphicFramePr/>
          <p:nvPr>
            <p:extLst>
              <p:ext uri="{D42A27DB-BD31-4B8C-83A1-F6EECF244321}">
                <p14:modId xmlns:p14="http://schemas.microsoft.com/office/powerpoint/2010/main" val="2579029206"/>
              </p:ext>
            </p:extLst>
          </p:nvPr>
        </p:nvGraphicFramePr>
        <p:xfrm>
          <a:off x="628650" y="1825623"/>
          <a:ext cx="7886700" cy="5054540"/>
        </p:xfrm>
        <a:graphic>
          <a:graphicData uri="http://schemas.openxmlformats.org/drawingml/2006/table">
            <a:tbl>
              <a:tblPr firstRow="1" bandRow="1">
                <a:noFill/>
                <a:tableStyleId>{2DB7313F-EFAE-4E8B-8674-C2E3CAE458C8}</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1061650">
                <a:tc>
                  <a:txBody>
                    <a:bodyPr/>
                    <a:lstStyle/>
                    <a:p>
                      <a:pPr marL="0" marR="0" lvl="0" indent="0" algn="l" rtl="0">
                        <a:spcBef>
                          <a:spcPts val="0"/>
                        </a:spcBef>
                        <a:spcAft>
                          <a:spcPts val="0"/>
                        </a:spcAft>
                        <a:buNone/>
                      </a:pPr>
                      <a:r>
                        <a:rPr lang="en-IN" sz="1800"/>
                        <a:t>Literature sentences (5 sentences)</a:t>
                      </a:r>
                      <a:endParaRPr sz="1800"/>
                    </a:p>
                  </a:txBody>
                  <a:tcPr marL="91450" marR="91450" marT="45725" marB="45725"/>
                </a:tc>
                <a:tc>
                  <a:txBody>
                    <a:bodyPr/>
                    <a:lstStyle/>
                    <a:p>
                      <a:pPr marL="0" marR="0" lvl="0" indent="0" algn="l" rtl="0">
                        <a:spcBef>
                          <a:spcPts val="0"/>
                        </a:spcBef>
                        <a:spcAft>
                          <a:spcPts val="0"/>
                        </a:spcAft>
                        <a:buNone/>
                      </a:pPr>
                      <a:r>
                        <a:rPr lang="en-IN" sz="1800"/>
                        <a:t>Rewritten sentences from the student (4-5 sentences)</a:t>
                      </a:r>
                      <a:endParaRPr sz="1800"/>
                    </a:p>
                  </a:txBody>
                  <a:tcPr marL="91450" marR="91450" marT="45725" marB="45725"/>
                </a:tc>
                <a:extLst>
                  <a:ext uri="{0D108BD9-81ED-4DB2-BD59-A6C34878D82A}">
                    <a16:rowId xmlns:a16="http://schemas.microsoft.com/office/drawing/2014/main" val="10000"/>
                  </a:ext>
                </a:extLst>
              </a:tr>
              <a:tr h="3686525">
                <a:tc>
                  <a:txBody>
                    <a:bodyPr/>
                    <a:lstStyle/>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-Papers retrieved by snowballing did not include all the references from the candidate articles, rather a contextual reading of the included papers  and relevant citations were collected. </a:t>
                      </a:r>
                    </a:p>
                    <a:p>
                      <a:pPr marL="0" marR="0" lvl="0" indent="0" algn="l" rtl="0">
                        <a:spcBef>
                          <a:spcPts val="0"/>
                        </a:spcBef>
                        <a:spcAft>
                          <a:spcPts val="0"/>
                        </a:spcAft>
                        <a:buNone/>
                      </a:pPr>
                      <a:r>
                        <a:rPr lang="en-US" sz="1400" b="0" i="0" u="none" strike="noStrike" cap="none" dirty="0">
                          <a:solidFill>
                            <a:schemeClr val="dk1"/>
                          </a:solidFill>
                          <a:effectLst/>
                          <a:latin typeface="Calibri"/>
                          <a:cs typeface="Calibri"/>
                          <a:sym typeface="Arial"/>
                        </a:rPr>
                        <a:t>-</a:t>
                      </a:r>
                      <a:r>
                        <a:rPr lang="en-US" sz="1400" b="0" i="0" u="none" strike="noStrike" cap="none" dirty="0">
                          <a:solidFill>
                            <a:schemeClr val="dk1"/>
                          </a:solidFill>
                          <a:effectLst/>
                          <a:latin typeface="Calibri"/>
                          <a:ea typeface="Calibri"/>
                          <a:cs typeface="Calibri"/>
                          <a:sym typeface="Arial"/>
                        </a:rPr>
                        <a:t>A pilot of the data extraction phase was done to validate the extraction form.</a:t>
                      </a:r>
                    </a:p>
                    <a:p>
                      <a:pPr marL="0" marR="0" lvl="0" indent="0" algn="l" rtl="0">
                        <a:spcBef>
                          <a:spcPts val="0"/>
                        </a:spcBef>
                        <a:spcAft>
                          <a:spcPts val="0"/>
                        </a:spcAft>
                        <a:buNone/>
                      </a:pPr>
                      <a:r>
                        <a:rPr lang="en-IN" sz="1800" dirty="0"/>
                        <a:t>-</a:t>
                      </a:r>
                      <a:r>
                        <a:rPr lang="en-US" sz="1400" b="0" i="0" u="none" strike="noStrike" cap="none" dirty="0">
                          <a:solidFill>
                            <a:schemeClr val="dk1"/>
                          </a:solidFill>
                          <a:effectLst/>
                          <a:latin typeface="Calibri"/>
                          <a:ea typeface="Calibri"/>
                          <a:cs typeface="Calibri"/>
                          <a:sym typeface="Arial"/>
                        </a:rPr>
                        <a:t>The main aim of the survey is to generalize the findings. Aims: In this study, we aim to identify the problems researchers face during survey design and mitigation strategies.</a:t>
                      </a:r>
                    </a:p>
                    <a:p>
                      <a:pPr marL="0" marR="0" lvl="0" indent="0" algn="l" rtl="0">
                        <a:spcBef>
                          <a:spcPts val="0"/>
                        </a:spcBef>
                        <a:spcAft>
                          <a:spcPts val="0"/>
                        </a:spcAft>
                        <a:buNone/>
                      </a:pPr>
                      <a:r>
                        <a:rPr lang="en-US" sz="1400" b="0" i="0" u="none" strike="noStrike" cap="none" dirty="0">
                          <a:solidFill>
                            <a:schemeClr val="dk1"/>
                          </a:solidFill>
                          <a:effectLst/>
                          <a:latin typeface="Calibri"/>
                          <a:cs typeface="Calibri"/>
                          <a:sym typeface="Arial"/>
                        </a:rPr>
                        <a:t>-</a:t>
                      </a:r>
                      <a:r>
                        <a:rPr lang="en-US" sz="1400" b="0" i="0" u="none" strike="noStrike" cap="none" dirty="0">
                          <a:solidFill>
                            <a:schemeClr val="dk1"/>
                          </a:solidFill>
                          <a:effectLst/>
                          <a:latin typeface="Calibri"/>
                          <a:ea typeface="Calibri"/>
                          <a:cs typeface="Calibri"/>
                          <a:sym typeface="Arial"/>
                        </a:rPr>
                        <a:t>The elicited problems and strategies may serve researchers during the design of their studies.</a:t>
                      </a:r>
                    </a:p>
                    <a:p>
                      <a:pPr marL="0" marR="0" lvl="0" indent="0" algn="l" rtl="0">
                        <a:spcBef>
                          <a:spcPts val="0"/>
                        </a:spcBef>
                        <a:spcAft>
                          <a:spcPts val="0"/>
                        </a:spcAft>
                        <a:buNone/>
                      </a:pPr>
                      <a:r>
                        <a:rPr lang="en-US" sz="1400" b="0" i="0" u="none" strike="noStrike" cap="none" dirty="0">
                          <a:solidFill>
                            <a:schemeClr val="dk1"/>
                          </a:solidFill>
                          <a:effectLst/>
                          <a:latin typeface="Calibri"/>
                          <a:ea typeface="Calibri"/>
                          <a:cs typeface="Calibri"/>
                          <a:sym typeface="Arial"/>
                        </a:rPr>
                        <a:t>-A literature review, as well as semi-structured interviews with nine software engineering researchers, were conducted to elicit their views on problems and mitigation strategies. The researchers are all focused on empirical software engineering.</a:t>
                      </a: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g13c5a5cb7a0_0_2323"/>
          <p:cNvSpPr txBox="1">
            <a:spLocks noGrp="1"/>
          </p:cNvSpPr>
          <p:nvPr>
            <p:ph type="title"/>
          </p:nvPr>
        </p:nvSpPr>
        <p:spPr>
          <a:xfrm>
            <a:off x="457200" y="274650"/>
            <a:ext cx="66261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Plagiarism and Self-Plagiarism</a:t>
            </a:r>
            <a:endParaRPr/>
          </a:p>
        </p:txBody>
      </p:sp>
      <p:sp>
        <p:nvSpPr>
          <p:cNvPr id="1728" name="Google Shape;1728;g13c5a5cb7a0_0_232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p>
            <a:pPr marL="342900" lvl="0" indent="-419100" algn="ctr" rtl="0">
              <a:spcBef>
                <a:spcPts val="0"/>
              </a:spcBef>
              <a:spcAft>
                <a:spcPts val="0"/>
              </a:spcAft>
              <a:buClr>
                <a:schemeClr val="dk1"/>
              </a:buClr>
              <a:buSzPts val="6600"/>
              <a:buChar char="•"/>
            </a:pPr>
            <a:r>
              <a:rPr lang="en-IN" sz="6600"/>
              <a:t>Lifting paragraphs from others or from your own prior publications</a:t>
            </a:r>
            <a:endParaRPr sz="6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g13c5a5cb7a0_0_1863"/>
          <p:cNvSpPr txBox="1">
            <a:spLocks noGrp="1"/>
          </p:cNvSpPr>
          <p:nvPr>
            <p:ph type="title"/>
          </p:nvPr>
        </p:nvSpPr>
        <p:spPr>
          <a:xfrm>
            <a:off x="457200" y="274650"/>
            <a:ext cx="6441600" cy="11430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N"/>
              <a:t>With Great Power comes- Great responsibility</a:t>
            </a:r>
            <a:endParaRPr/>
          </a:p>
        </p:txBody>
      </p:sp>
      <p:sp>
        <p:nvSpPr>
          <p:cNvPr id="1735" name="Google Shape;1735;g13c5a5cb7a0_0_186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81</a:t>
            </a:fld>
            <a:endParaRPr/>
          </a:p>
        </p:txBody>
      </p:sp>
      <p:pic>
        <p:nvPicPr>
          <p:cNvPr id="1736" name="Google Shape;1736;g13c5a5cb7a0_0_1863"/>
          <p:cNvPicPr preferRelativeResize="0"/>
          <p:nvPr/>
        </p:nvPicPr>
        <p:blipFill>
          <a:blip r:embed="rId3">
            <a:alphaModFix/>
          </a:blip>
          <a:stretch>
            <a:fillRect/>
          </a:stretch>
        </p:blipFill>
        <p:spPr>
          <a:xfrm>
            <a:off x="1196450" y="1631475"/>
            <a:ext cx="6248399" cy="485409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g13c5a5cb7a0_0_2410"/>
          <p:cNvSpPr txBox="1">
            <a:spLocks noGrp="1"/>
          </p:cNvSpPr>
          <p:nvPr>
            <p:ph type="title"/>
          </p:nvPr>
        </p:nvSpPr>
        <p:spPr>
          <a:xfrm>
            <a:off x="235425" y="0"/>
            <a:ext cx="66225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IN"/>
              <a:t>Truth will eventually come out!</a:t>
            </a:r>
            <a:endParaRPr/>
          </a:p>
        </p:txBody>
      </p:sp>
      <p:pic>
        <p:nvPicPr>
          <p:cNvPr id="1742" name="Google Shape;1742;g13c5a5cb7a0_0_2410"/>
          <p:cNvPicPr preferRelativeResize="0"/>
          <p:nvPr/>
        </p:nvPicPr>
        <p:blipFill>
          <a:blip r:embed="rId3">
            <a:alphaModFix/>
          </a:blip>
          <a:stretch>
            <a:fillRect/>
          </a:stretch>
        </p:blipFill>
        <p:spPr>
          <a:xfrm>
            <a:off x="152400" y="1295400"/>
            <a:ext cx="8839198" cy="4994456"/>
          </a:xfrm>
          <a:prstGeom prst="rect">
            <a:avLst/>
          </a:prstGeom>
          <a:noFill/>
          <a:ln>
            <a:noFill/>
          </a:ln>
        </p:spPr>
      </p:pic>
      <p:sp>
        <p:nvSpPr>
          <p:cNvPr id="1743" name="Google Shape;1743;g13c5a5cb7a0_0_2410"/>
          <p:cNvSpPr txBox="1"/>
          <p:nvPr/>
        </p:nvSpPr>
        <p:spPr>
          <a:xfrm>
            <a:off x="19512" y="4365104"/>
            <a:ext cx="48249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400">
                <a:solidFill>
                  <a:srgbClr val="000000"/>
                </a:solidFill>
                <a:latin typeface="Calibri"/>
                <a:ea typeface="Calibri"/>
                <a:cs typeface="Calibri"/>
                <a:sym typeface="Calibri"/>
              </a:rPr>
              <a:t>PRISON HUNGER STRIKE</a:t>
            </a:r>
            <a:endParaRPr sz="44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13c5a5cb7a0_0_1005"/>
          <p:cNvSpPr txBox="1">
            <a:spLocks noGrp="1"/>
          </p:cNvSpPr>
          <p:nvPr>
            <p:ph type="ctrTitle"/>
          </p:nvPr>
        </p:nvSpPr>
        <p:spPr>
          <a:xfrm>
            <a:off x="1143000" y="1122363"/>
            <a:ext cx="6858000" cy="2387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a:t>10% of your original review article is complete</a:t>
            </a:r>
            <a:endParaRPr/>
          </a:p>
        </p:txBody>
      </p:sp>
      <p:sp>
        <p:nvSpPr>
          <p:cNvPr id="1072" name="Google Shape;1072;g13c5a5cb7a0_0_1005"/>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Good job, keep going</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r>
              <a:rPr lang="en-IN" b="1">
                <a:solidFill>
                  <a:srgbClr val="CC0000"/>
                </a:solidFill>
              </a:rPr>
              <a:t>Assignment 1 is complete</a:t>
            </a:r>
            <a:endParaRPr b="1">
              <a:solidFill>
                <a:srgbClr val="CC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1835</TotalTime>
  <Words>10095</Words>
  <Application>Microsoft Office PowerPoint</Application>
  <PresentationFormat>On-screen Show (4:3)</PresentationFormat>
  <Paragraphs>709</Paragraphs>
  <Slides>82</Slides>
  <Notes>82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82</vt:i4>
      </vt:variant>
    </vt:vector>
  </HeadingPairs>
  <TitlesOfParts>
    <vt:vector size="86" baseType="lpstr">
      <vt:lpstr>Calibri</vt:lpstr>
      <vt:lpstr>Arial</vt:lpstr>
      <vt:lpstr>Office Theme</vt:lpstr>
      <vt:lpstr>Office Theme</vt:lpstr>
      <vt:lpstr>BOOT CAMP- FIRST YEAR</vt:lpstr>
      <vt:lpstr>Technical Writing</vt:lpstr>
      <vt:lpstr>Step1: Kindly select Topic, Subtopics, Field, Domain, Area https://docs.google.com/spreadsheets/d/1BBV-bJeTcjyN9VWNhG8NE2IIb9mdtwx_/edit?usp=sharing&amp;ouid=113711538485661525669&amp;rtpof=true&amp;sd=true</vt:lpstr>
      <vt:lpstr>Title of the paper &amp; affiliation</vt:lpstr>
      <vt:lpstr>Step 2: Important sentences from “Field + Topic” from Google Search</vt:lpstr>
      <vt:lpstr>Step 3: Important sentences from “Domain + Topic” from Google Search</vt:lpstr>
      <vt:lpstr>Step 4: Important sentences from “Area + Topic” from Google Search</vt:lpstr>
      <vt:lpstr>Step 5: Important sentences from “Topic” from Google Search</vt:lpstr>
      <vt:lpstr>10% of your original review article is complete</vt:lpstr>
      <vt:lpstr>STORY 4</vt:lpstr>
      <vt:lpstr>Searching for image</vt:lpstr>
      <vt:lpstr>Step 6: Type “Topic” in Google Search, Look at Images (minimum 3-5), Understand and Create our own Smart art graphic (Figure 1)</vt:lpstr>
      <vt:lpstr>Step 7: Write Figure 1 Legend &amp; Figure 1 Explanation</vt:lpstr>
      <vt:lpstr>Step 8: Type “Topic + Subtopic1” in Google Search, Look at Images (minimum 3-5 ), Understand and Create our own Smart art graphic (Figure 2)</vt:lpstr>
      <vt:lpstr>Step 9: Write Figure 2 Legend &amp; Figure 2 Explanation</vt:lpstr>
      <vt:lpstr>Step 10: Type “Topic + Subtopic2” in Google Search, Look at Images (minimum 3-5 ), Understand and Create our own Smart art graphic (Figure 3)</vt:lpstr>
      <vt:lpstr>Step 11: Write Figure 3 Legend &amp; Figure 3 Explanation</vt:lpstr>
      <vt:lpstr>Step 12: Type “Topic + Subtopic3” in Google Search, Look at Images (minimum 3-5 ), Understand and Create our own Smart art graphic (Figure 4)</vt:lpstr>
      <vt:lpstr>Step 13: Write Figure 4 Legend &amp; Figure 4 Explanation</vt:lpstr>
      <vt:lpstr>Step 14: Type “Topic + Subtopic4” in Google Search, Look at Images (minimum 3-5) and Create our own Smart art graphic (Figure 5)</vt:lpstr>
      <vt:lpstr>Step 15: Write Figure 5 Legend &amp; Figure 5 Explanation</vt:lpstr>
      <vt:lpstr>Step 16: Type “Topic + Subtopic5” in Google Search, Look at Images (minimum 3-5) and Create our own Smart art graphic (Figure 6)</vt:lpstr>
      <vt:lpstr>Step 17: Write Figure 6 Legend &amp; Figure 6 Explanation</vt:lpstr>
      <vt:lpstr>25% of your original review article is complete</vt:lpstr>
      <vt:lpstr>PowerPoint Presentation</vt:lpstr>
      <vt:lpstr>Google scholar</vt:lpstr>
      <vt:lpstr>PowerPoint Presentation</vt:lpstr>
      <vt:lpstr>Subtopic 1.1: Type topic &amp; subtopic 1 in Google Scholar, identify papers from reputed publishers and having high citations (&gt; 10)</vt:lpstr>
      <vt:lpstr>Subtopic 1.2: Type topic &amp; subtopic 1 in Google Scholar, identify papers from reputed publishers and having high citations (&gt; 10)</vt:lpstr>
      <vt:lpstr>Subtopic 1.3: Type topic &amp; subtopic 1 in Google Scholar, identify papers from reputed publishers and having high citations (&gt; 10)</vt:lpstr>
      <vt:lpstr>Subtopic 1.4: Type topic &amp; subtopic 1 in Google Scholar, identify papers from reputed publishers and having high citations (&gt; 10)</vt:lpstr>
      <vt:lpstr>Subtopic 1.5: Type topic &amp; subtopic 1 in Google Scholar, identify papers from reputed publishers and having high citations (&gt; 10)</vt:lpstr>
      <vt:lpstr>35% of your original review article is complete</vt:lpstr>
      <vt:lpstr>PowerPoint Presentation</vt:lpstr>
      <vt:lpstr>Subtopic 2.1: Type topic &amp; subtopic 2 in Google Scholar, identify papers from reputed publishers and having high citations (&gt; 10)</vt:lpstr>
      <vt:lpstr>Subtopic 2.2: Type topic &amp; subtopic 2 in Google Scholar, identify papers from reputed publishers and having high citations (&gt; 10)</vt:lpstr>
      <vt:lpstr>Subtopic 2.3: Type topic &amp; subtopic 2 in Google Scholar, identify papers from reputed publishers and having high citations (&gt; 10)</vt:lpstr>
      <vt:lpstr>Subtopic 2.4: Type topic &amp; subtopic 2 in Google Scholar, identify papers from reputed publishers and having high citations (&gt; 10)</vt:lpstr>
      <vt:lpstr>Subtopic 2.5: Type topic &amp; subtopic 2 in Google Scholar, identify papers from reputed publishers and having high citations (&gt; 10)</vt:lpstr>
      <vt:lpstr>45% of your original review article is complete</vt:lpstr>
      <vt:lpstr>STORY 7</vt:lpstr>
      <vt:lpstr>Subtopic 3.1: Type topic &amp; subtopic 3 in Google Scholar, identify papers from reputed publishers and having high citations (&gt; 10)</vt:lpstr>
      <vt:lpstr>Subtopic 3.2: Type topic &amp; subtopic 3 in Google Scholar, identify papers from reputed publishers and having high citations (&gt; 10)</vt:lpstr>
      <vt:lpstr>Subtopic 3.3: Type topic &amp; subtopic 3 in Google Scholar, identify papers from reputed publishers and having high citations (&gt; 10)</vt:lpstr>
      <vt:lpstr>Subtopic 3.4: Type topic &amp; subtopic 3 in Google Scholar, identify papers from reputed publishers and having high citations (&gt; 10)</vt:lpstr>
      <vt:lpstr>Subtopic 3.5: Type topic &amp; subtopic 3 in Google Scholar, identify papers from reputed publishers and having high citations (&gt; 10)</vt:lpstr>
      <vt:lpstr>55% of your original review article is complete</vt:lpstr>
      <vt:lpstr>Story 9</vt:lpstr>
      <vt:lpstr>Subtopic 4.1: Type topic &amp; subtopic 4 in Google Scholar, identify papers from reputed publishers and having high citations (&gt; 10)</vt:lpstr>
      <vt:lpstr>Subtopic 4.2: Type topic &amp; subtopic 4 in Google Scholar, identify papers from reputed publishers and having high citations (&gt; 10)</vt:lpstr>
      <vt:lpstr>Subtopic 4.3: Type topic &amp; subtopic 4 in Google Scholar, identify papers from reputed publishers and having high citations (&gt; 10)</vt:lpstr>
      <vt:lpstr>Subtopic 4.4: Type topic &amp; subtopic 4 in Google Scholar, identify papers from reputed publishers and having high citations (&gt; 10)</vt:lpstr>
      <vt:lpstr>Subtopic 4.5: Type topic &amp; subtopic 4 in Google Scholar, identify papers from reputed publishers and having high citations (&gt; 10)</vt:lpstr>
      <vt:lpstr>65% of your original review article is complete</vt:lpstr>
      <vt:lpstr>Story 10</vt:lpstr>
      <vt:lpstr>Subtopic 5.1: Type topic &amp; subtopic 5 in Google Scholar, identify papers from reputed publishers and having high citations (&gt; 10)</vt:lpstr>
      <vt:lpstr>Subtopic 5.2: Type topic &amp; subtopic 5 in Google Scholar, identify papers from reputed publishers and having high citations (&gt; 10)</vt:lpstr>
      <vt:lpstr>Subtopic 5.3: Type topic &amp; subtopic 5 in Google Scholar, identify papers from reputed publishers and having high citations (&gt; 10)</vt:lpstr>
      <vt:lpstr>Subtopic 5.4: Type topic &amp; subtopic 5 in Google Scholar, identify papers from reputed publishers and having high citations (&gt; 10)</vt:lpstr>
      <vt:lpstr>Subtopic 5.5: Type topic &amp; subtopic 5 in Google Scholar, identify papers from reputed publishers and having high citations (&gt; 10)</vt:lpstr>
      <vt:lpstr>75% of your original review article is complete</vt:lpstr>
      <vt:lpstr>STORY 11:</vt:lpstr>
      <vt:lpstr>Acknowledgements</vt:lpstr>
      <vt:lpstr>Writing Conclusion (one important futuristic sentence (written by you) from Field, Domain, Area, Subtopic 1 (1.1 to 1.5, any one sentence), same way one sentence from Subtopic 2-5</vt:lpstr>
      <vt:lpstr>Writing Abstract (one important futuristic sentence (written by you) from Field, Domain, Area, Subtopic 1 (1.1 to 1.5, any one sentence), same way one sentence from Subtopic 2-5</vt:lpstr>
      <vt:lpstr>80% of your original review article is complete</vt:lpstr>
      <vt:lpstr>Story 12: Chinese Girl story</vt:lpstr>
      <vt:lpstr>REMAINING 20% of the review paper IS TRANSFERRING YOUR ORIGINAL RESEARCH CONTENT TO MICROSOFT WORD AND REALIZING PAPER IN AN IEEE FORMAT</vt:lpstr>
      <vt:lpstr>PowerPoint Presentation</vt:lpstr>
      <vt:lpstr>Day 4</vt:lpstr>
      <vt:lpstr>Day 4: Stories</vt:lpstr>
      <vt:lpstr>Journal Indexing</vt:lpstr>
      <vt:lpstr>Selection of Journals</vt:lpstr>
      <vt:lpstr>Clarivate Impact Factor of Journal</vt:lpstr>
      <vt:lpstr>Clarivate Impact factor of Journals</vt:lpstr>
      <vt:lpstr>What I advise</vt:lpstr>
      <vt:lpstr>Importance of ethics- Villagers pour milk</vt:lpstr>
      <vt:lpstr>Citation of Published Material</vt:lpstr>
      <vt:lpstr>Ethical Issues Related to Publishing</vt:lpstr>
      <vt:lpstr>Plagiarism and Self-Plagiarism</vt:lpstr>
      <vt:lpstr>With Great Power comes- Great responsibility</vt:lpstr>
      <vt:lpstr>Truth will eventually come 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 CAMP- FIRST YEAR</dc:title>
  <dc:creator>Shailaja</dc:creator>
  <cp:lastModifiedBy>Alisha Taj</cp:lastModifiedBy>
  <cp:revision>10</cp:revision>
  <dcterms:created xsi:type="dcterms:W3CDTF">2021-09-18T00:02:36Z</dcterms:created>
  <dcterms:modified xsi:type="dcterms:W3CDTF">2022-09-23T22:01:37Z</dcterms:modified>
</cp:coreProperties>
</file>